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7864" y="5517232"/>
            <a:ext cx="5400600" cy="936104"/>
          </a:xfrm>
        </p:spPr>
        <p:txBody>
          <a:bodyPr>
            <a:noAutofit/>
          </a:bodyPr>
          <a:lstStyle/>
          <a:p>
            <a:pPr algn="r">
              <a:defRPr/>
            </a:pPr>
            <a:r>
              <a:rPr lang="uz-Cyrl-UZ" sz="1400" b="1" dirty="0" smtClean="0">
                <a:latin typeface="Times New Roman" panose="02020603050405020304" pitchFamily="18" charset="0"/>
                <a:cs typeface="Times New Roman" panose="02020603050405020304" pitchFamily="18" charset="0"/>
              </a:rPr>
              <a:t>Тошкент Тиббиёт Академияси </a:t>
            </a:r>
            <a:br>
              <a:rPr lang="uz-Cyrl-UZ" sz="1400" b="1" dirty="0" smtClean="0">
                <a:latin typeface="Times New Roman" panose="02020603050405020304" pitchFamily="18" charset="0"/>
                <a:cs typeface="Times New Roman" panose="02020603050405020304" pitchFamily="18" charset="0"/>
              </a:rPr>
            </a:br>
            <a:r>
              <a:rPr lang="uz-Cyrl-UZ" sz="1400" b="1" dirty="0" smtClean="0">
                <a:latin typeface="Times New Roman" panose="02020603050405020304" pitchFamily="18" charset="0"/>
                <a:cs typeface="Times New Roman" panose="02020603050405020304" pitchFamily="18" charset="0"/>
              </a:rPr>
              <a:t>Ижтимоий фанлар кафедраси</a:t>
            </a:r>
            <a:endParaRPr lang="ru-RU" sz="14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90563" y="1127125"/>
            <a:ext cx="7407275" cy="4462115"/>
          </a:xfrm>
        </p:spPr>
        <p:txBody>
          <a:bodyPr>
            <a:normAutofit fontScale="40000" lnSpcReduction="20000"/>
          </a:bodyPr>
          <a:lstStyle/>
          <a:p>
            <a:pPr algn="ctr">
              <a:defRPr/>
            </a:pPr>
            <a:endParaRPr lang="ru-RU" b="1" dirty="0" smtClean="0">
              <a:latin typeface="Times New Roman" panose="02020603050405020304" pitchFamily="18" charset="0"/>
              <a:cs typeface="Times New Roman" panose="02020603050405020304" pitchFamily="18" charset="0"/>
            </a:endParaRPr>
          </a:p>
          <a:p>
            <a:pPr algn="ctr">
              <a:defRPr/>
            </a:pPr>
            <a:endParaRPr lang="ru-RU" b="1" dirty="0">
              <a:latin typeface="Times New Roman" panose="02020603050405020304" pitchFamily="18" charset="0"/>
              <a:cs typeface="Times New Roman" panose="02020603050405020304" pitchFamily="18" charset="0"/>
            </a:endParaRPr>
          </a:p>
          <a:p>
            <a:pPr algn="ctr">
              <a:defRPr/>
            </a:pPr>
            <a:endParaRPr lang="ru-RU" b="1" dirty="0" smtClean="0">
              <a:latin typeface="Times New Roman" panose="02020603050405020304" pitchFamily="18" charset="0"/>
              <a:cs typeface="Times New Roman" panose="02020603050405020304" pitchFamily="18" charset="0"/>
            </a:endParaRPr>
          </a:p>
          <a:p>
            <a:pPr algn="ctr">
              <a:defRPr/>
            </a:pPr>
            <a:r>
              <a:rPr lang="ru-RU" sz="9000" b="1" dirty="0" smtClean="0">
                <a:solidFill>
                  <a:srgbClr val="002060"/>
                </a:solidFill>
                <a:latin typeface="Times New Roman" panose="02020603050405020304" pitchFamily="18" charset="0"/>
                <a:cs typeface="Times New Roman" panose="02020603050405020304" pitchFamily="18" charset="0"/>
              </a:rPr>
              <a:t>Президент </a:t>
            </a:r>
            <a:r>
              <a:rPr lang="ru-RU" sz="9000" b="1" dirty="0" err="1" smtClean="0">
                <a:solidFill>
                  <a:srgbClr val="002060"/>
                </a:solidFill>
                <a:latin typeface="Times New Roman" panose="02020603050405020304" pitchFamily="18" charset="0"/>
                <a:cs typeface="Times New Roman" panose="02020603050405020304" pitchFamily="18" charset="0"/>
              </a:rPr>
              <a:t>сайлов</a:t>
            </a:r>
            <a:r>
              <a:rPr lang="ru-RU" sz="9000" b="1" dirty="0" smtClean="0">
                <a:solidFill>
                  <a:srgbClr val="002060"/>
                </a:solidFill>
                <a:latin typeface="Times New Roman" panose="02020603050405020304" pitchFamily="18" charset="0"/>
                <a:cs typeface="Times New Roman" panose="02020603050405020304" pitchFamily="18" charset="0"/>
              </a:rPr>
              <a:t> </a:t>
            </a:r>
            <a:r>
              <a:rPr lang="ru-RU" sz="9000" b="1" dirty="0" err="1" smtClean="0">
                <a:solidFill>
                  <a:srgbClr val="002060"/>
                </a:solidFill>
                <a:latin typeface="Times New Roman" panose="02020603050405020304" pitchFamily="18" charset="0"/>
                <a:cs typeface="Times New Roman" panose="02020603050405020304" pitchFamily="18" charset="0"/>
              </a:rPr>
              <a:t>демократик</a:t>
            </a:r>
            <a:r>
              <a:rPr lang="ru-RU" sz="9000" b="1" dirty="0" smtClean="0">
                <a:solidFill>
                  <a:srgbClr val="002060"/>
                </a:solidFill>
                <a:latin typeface="Times New Roman" panose="02020603050405020304" pitchFamily="18" charset="0"/>
                <a:cs typeface="Times New Roman" panose="02020603050405020304" pitchFamily="18" charset="0"/>
              </a:rPr>
              <a:t>  </a:t>
            </a:r>
            <a:r>
              <a:rPr lang="ru-RU" sz="9000" b="1" dirty="0" err="1" smtClean="0">
                <a:solidFill>
                  <a:srgbClr val="002060"/>
                </a:solidFill>
                <a:latin typeface="Times New Roman" panose="02020603050405020304" pitchFamily="18" charset="0"/>
                <a:cs typeface="Times New Roman" panose="02020603050405020304" pitchFamily="18" charset="0"/>
              </a:rPr>
              <a:t>янгиланиш</a:t>
            </a:r>
            <a:r>
              <a:rPr lang="ru-RU" sz="9000" b="1" dirty="0" smtClean="0">
                <a:solidFill>
                  <a:srgbClr val="002060"/>
                </a:solidFill>
                <a:latin typeface="Times New Roman" panose="02020603050405020304" pitchFamily="18" charset="0"/>
                <a:cs typeface="Times New Roman" panose="02020603050405020304" pitchFamily="18" charset="0"/>
              </a:rPr>
              <a:t> </a:t>
            </a:r>
            <a:r>
              <a:rPr lang="ru-RU" sz="9000" b="1" dirty="0" err="1" smtClean="0">
                <a:solidFill>
                  <a:srgbClr val="002060"/>
                </a:solidFill>
                <a:latin typeface="Times New Roman" panose="02020603050405020304" pitchFamily="18" charset="0"/>
                <a:cs typeface="Times New Roman" panose="02020603050405020304" pitchFamily="18" charset="0"/>
              </a:rPr>
              <a:t>ва</a:t>
            </a:r>
            <a:r>
              <a:rPr lang="ru-RU" sz="9000" b="1" dirty="0" smtClean="0">
                <a:solidFill>
                  <a:srgbClr val="002060"/>
                </a:solidFill>
                <a:latin typeface="Times New Roman" panose="02020603050405020304" pitchFamily="18" charset="0"/>
                <a:cs typeface="Times New Roman" panose="02020603050405020304" pitchFamily="18" charset="0"/>
              </a:rPr>
              <a:t> </a:t>
            </a:r>
            <a:r>
              <a:rPr lang="ru-RU" sz="9000" b="1" dirty="0" err="1" smtClean="0">
                <a:solidFill>
                  <a:srgbClr val="002060"/>
                </a:solidFill>
                <a:latin typeface="Times New Roman" panose="02020603050405020304" pitchFamily="18" charset="0"/>
                <a:cs typeface="Times New Roman" panose="02020603050405020304" pitchFamily="18" charset="0"/>
              </a:rPr>
              <a:t>ило</a:t>
            </a:r>
            <a:r>
              <a:rPr lang="uz-Cyrl-UZ" sz="9000" b="1" dirty="0" smtClean="0">
                <a:solidFill>
                  <a:srgbClr val="002060"/>
                </a:solidFill>
                <a:latin typeface="Times New Roman" panose="02020603050405020304" pitchFamily="18" charset="0"/>
                <a:cs typeface="Times New Roman" panose="02020603050405020304" pitchFamily="18" charset="0"/>
              </a:rPr>
              <a:t>ҳатлар кўзгуси</a:t>
            </a:r>
          </a:p>
          <a:p>
            <a:pPr algn="ctr">
              <a:defRPr/>
            </a:pPr>
            <a:endParaRPr lang="uz-Cyrl-UZ" sz="9000" b="1" dirty="0">
              <a:solidFill>
                <a:srgbClr val="002060"/>
              </a:solidFill>
              <a:latin typeface="Times New Roman" panose="02020603050405020304" pitchFamily="18" charset="0"/>
              <a:cs typeface="Times New Roman" panose="02020603050405020304" pitchFamily="18" charset="0"/>
            </a:endParaRPr>
          </a:p>
          <a:p>
            <a:pPr algn="ctr">
              <a:defRPr/>
            </a:pPr>
            <a:endParaRPr lang="en-US" sz="8000" b="1" dirty="0" smtClean="0">
              <a:solidFill>
                <a:srgbClr val="002060"/>
              </a:solidFill>
              <a:latin typeface="Times New Roman" panose="02020603050405020304" pitchFamily="18" charset="0"/>
              <a:cs typeface="Times New Roman" panose="02020603050405020304" pitchFamily="18" charset="0"/>
            </a:endParaRPr>
          </a:p>
          <a:p>
            <a:pPr algn="ctr">
              <a:defRPr/>
            </a:pPr>
            <a:endParaRPr lang="en-US" sz="6500" b="1" dirty="0">
              <a:solidFill>
                <a:srgbClr val="002060"/>
              </a:solidFill>
              <a:latin typeface="Times New Roman" panose="02020603050405020304" pitchFamily="18" charset="0"/>
              <a:cs typeface="Times New Roman" panose="02020603050405020304" pitchFamily="18" charset="0"/>
            </a:endParaRPr>
          </a:p>
          <a:p>
            <a:pPr algn="ctr">
              <a:defRPr/>
            </a:pPr>
            <a:endParaRPr lang="en-US" sz="6500" b="1" dirty="0" smtClean="0">
              <a:solidFill>
                <a:srgbClr val="002060"/>
              </a:solidFill>
              <a:latin typeface="Times New Roman" panose="02020603050405020304" pitchFamily="18" charset="0"/>
              <a:cs typeface="Times New Roman" panose="02020603050405020304" pitchFamily="18" charset="0"/>
            </a:endParaRPr>
          </a:p>
          <a:p>
            <a:pPr algn="ctr">
              <a:defRPr/>
            </a:pPr>
            <a:endParaRPr lang="uz-Cyrl-UZ" sz="6500" b="1" dirty="0" smtClean="0">
              <a:solidFill>
                <a:srgbClr val="002060"/>
              </a:solidFill>
              <a:latin typeface="Times New Roman" panose="02020603050405020304" pitchFamily="18" charset="0"/>
              <a:cs typeface="Times New Roman" panose="02020603050405020304" pitchFamily="18" charset="0"/>
            </a:endParaRPr>
          </a:p>
          <a:p>
            <a:pPr algn="ctr">
              <a:defRPr/>
            </a:pPr>
            <a:r>
              <a:rPr lang="uz-Cyrl-UZ" sz="6500" b="1" i="1" dirty="0" smtClean="0">
                <a:solidFill>
                  <a:srgbClr val="002060"/>
                </a:solidFill>
                <a:latin typeface="Times New Roman" panose="02020603050405020304" pitchFamily="18" charset="0"/>
                <a:cs typeface="Times New Roman" panose="02020603050405020304" pitchFamily="18" charset="0"/>
              </a:rPr>
              <a:t>Тошкент 2016</a:t>
            </a:r>
            <a:endParaRPr lang="ru-RU" sz="65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847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ъект 2"/>
          <p:cNvSpPr>
            <a:spLocks noGrp="1"/>
          </p:cNvSpPr>
          <p:nvPr>
            <p:ph idx="1"/>
          </p:nvPr>
        </p:nvSpPr>
        <p:spPr bwMode="auto">
          <a:xfrm>
            <a:off x="4500563" y="692150"/>
            <a:ext cx="4119562" cy="5227638"/>
          </a:xfrm>
        </p:spPr>
        <p:txBody>
          <a:bodyPr wrap="square" numCol="1" anchor="t" anchorCtr="0" compatLnSpc="1">
            <a:prstTxWarp prst="textNoShape">
              <a:avLst/>
            </a:prstTxWarp>
          </a:bodyPr>
          <a:lstStyle/>
          <a:p>
            <a:pPr marL="0" indent="0">
              <a:buFont typeface="Arial" charset="0"/>
              <a:buNone/>
            </a:pPr>
            <a:r>
              <a:rPr lang="ru-RU" sz="3000" b="1" dirty="0" err="1" smtClean="0">
                <a:latin typeface="Times New Roman" pitchFamily="18" charset="0"/>
                <a:cs typeface="Times New Roman" pitchFamily="18" charset="0"/>
              </a:rPr>
              <a:t>Сайлов</a:t>
            </a:r>
            <a:r>
              <a:rPr lang="ru-RU" sz="3000" b="1" dirty="0" smtClean="0">
                <a:latin typeface="Times New Roman" pitchFamily="18" charset="0"/>
                <a:cs typeface="Times New Roman" pitchFamily="18" charset="0"/>
              </a:rPr>
              <a:t>  </a:t>
            </a:r>
            <a:r>
              <a:rPr lang="uz-Cyrl-UZ" sz="3000" b="1" dirty="0" smtClean="0">
                <a:latin typeface="Times New Roman" pitchFamily="18" charset="0"/>
                <a:cs typeface="Times New Roman" pitchFamily="18" charset="0"/>
              </a:rPr>
              <a:t>ўтка</a:t>
            </a:r>
            <a:r>
              <a:rPr lang="ru-RU" sz="3000" b="1" dirty="0" err="1" smtClean="0">
                <a:latin typeface="Times New Roman" pitchFamily="18" charset="0"/>
                <a:cs typeface="Times New Roman" pitchFamily="18" charset="0"/>
              </a:rPr>
              <a:t>зишнинг</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асосий</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принциплари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деганда</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сайлов</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жараёнини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ташкил</a:t>
            </a:r>
            <a:r>
              <a:rPr lang="ru-RU" sz="3000" b="1" dirty="0" smtClean="0">
                <a:latin typeface="Times New Roman" pitchFamily="18" charset="0"/>
                <a:cs typeface="Times New Roman" pitchFamily="18" charset="0"/>
              </a:rPr>
              <a:t> </a:t>
            </a:r>
            <a:r>
              <a:rPr lang="uz-Cyrl-UZ" sz="3000" b="1" dirty="0" smtClean="0">
                <a:latin typeface="Times New Roman" pitchFamily="18" charset="0"/>
                <a:cs typeface="Times New Roman" pitchFamily="18" charset="0"/>
              </a:rPr>
              <a:t>қ</a:t>
            </a:r>
            <a:r>
              <a:rPr lang="ru-RU" sz="3000" b="1" dirty="0" err="1" smtClean="0">
                <a:latin typeface="Times New Roman" pitchFamily="18" charset="0"/>
                <a:cs typeface="Times New Roman" pitchFamily="18" charset="0"/>
              </a:rPr>
              <a:t>илиш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ва</a:t>
            </a:r>
            <a:r>
              <a:rPr lang="ru-RU" sz="3000" b="1" dirty="0" smtClean="0">
                <a:latin typeface="Times New Roman" pitchFamily="18" charset="0"/>
                <a:cs typeface="Times New Roman" pitchFamily="18" charset="0"/>
              </a:rPr>
              <a:t> </a:t>
            </a:r>
            <a:r>
              <a:rPr lang="uz-Cyrl-UZ" sz="3000" b="1" dirty="0" smtClean="0">
                <a:latin typeface="Times New Roman" pitchFamily="18" charset="0"/>
                <a:cs typeface="Times New Roman" pitchFamily="18" charset="0"/>
              </a:rPr>
              <a:t>ў</a:t>
            </a:r>
            <a:r>
              <a:rPr lang="ru-RU" sz="3000" b="1" dirty="0" err="1" smtClean="0">
                <a:latin typeface="Times New Roman" pitchFamily="18" charset="0"/>
                <a:cs typeface="Times New Roman" pitchFamily="18" charset="0"/>
              </a:rPr>
              <a:t>тказиш</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билан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бо</a:t>
            </a:r>
            <a:r>
              <a:rPr lang="uz-Cyrl-UZ" sz="3000" b="1" dirty="0" smtClean="0">
                <a:latin typeface="Times New Roman" pitchFamily="18" charset="0"/>
                <a:cs typeface="Times New Roman" pitchFamily="18" charset="0"/>
              </a:rPr>
              <a:t>ғ</a:t>
            </a:r>
            <a:r>
              <a:rPr lang="ru-RU" sz="3000" b="1" dirty="0" smtClean="0">
                <a:latin typeface="Times New Roman" pitchFamily="18" charset="0"/>
                <a:cs typeface="Times New Roman" pitchFamily="18" charset="0"/>
              </a:rPr>
              <a:t>ли</a:t>
            </a:r>
            <a:r>
              <a:rPr lang="uz-Cyrl-UZ" sz="3000" b="1" dirty="0" smtClean="0">
                <a:latin typeface="Times New Roman" pitchFamily="18" charset="0"/>
                <a:cs typeface="Times New Roman" pitchFamily="18" charset="0"/>
              </a:rPr>
              <a:t>қ</a:t>
            </a:r>
            <a:r>
              <a:rPr lang="ru-RU" sz="3000" b="1" dirty="0" smtClean="0">
                <a:latin typeface="Times New Roman" pitchFamily="18" charset="0"/>
                <a:cs typeface="Times New Roman" pitchFamily="18" charset="0"/>
              </a:rPr>
              <a:t> б</a:t>
            </a:r>
            <a:r>
              <a:rPr lang="uz-Cyrl-UZ" sz="3000" b="1" dirty="0" smtClean="0">
                <a:latin typeface="Times New Roman" pitchFamily="18" charset="0"/>
                <a:cs typeface="Times New Roman" pitchFamily="18" charset="0"/>
              </a:rPr>
              <a:t>ў</a:t>
            </a:r>
            <a:r>
              <a:rPr lang="ru-RU" sz="3000" b="1" dirty="0" err="1" smtClean="0">
                <a:latin typeface="Times New Roman" pitchFamily="18" charset="0"/>
                <a:cs typeface="Times New Roman" pitchFamily="18" charset="0"/>
              </a:rPr>
              <a:t>лган</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устувор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ра</a:t>
            </a:r>
            <a:r>
              <a:rPr lang="uz-Cyrl-UZ" sz="3000" b="1" dirty="0" smtClean="0">
                <a:latin typeface="Times New Roman" pitchFamily="18" charset="0"/>
                <a:cs typeface="Times New Roman" pitchFamily="18" charset="0"/>
              </a:rPr>
              <a:t>ҳ</a:t>
            </a:r>
            <a:r>
              <a:rPr lang="ru-RU" sz="3000" b="1" dirty="0" smtClean="0">
                <a:latin typeface="Times New Roman" pitchFamily="18" charset="0"/>
                <a:cs typeface="Times New Roman" pitchFamily="18" charset="0"/>
              </a:rPr>
              <a:t>барий) </a:t>
            </a:r>
            <a:r>
              <a:rPr lang="uz-Cyrl-UZ" sz="3000" b="1" dirty="0" smtClean="0">
                <a:latin typeface="Times New Roman" pitchFamily="18" charset="0"/>
                <a:cs typeface="Times New Roman" pitchFamily="18" charset="0"/>
              </a:rPr>
              <a:t>қ</a:t>
            </a:r>
            <a:r>
              <a:rPr lang="ru-RU" sz="3000" b="1" dirty="0" err="1" smtClean="0">
                <a:latin typeface="Times New Roman" pitchFamily="18" charset="0"/>
                <a:cs typeface="Times New Roman" pitchFamily="18" charset="0"/>
              </a:rPr>
              <a:t>оидалар</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йи</a:t>
            </a:r>
            <a:r>
              <a:rPr lang="uz-Cyrl-UZ" sz="3000" b="1" dirty="0" smtClean="0">
                <a:latin typeface="Times New Roman" pitchFamily="18" charset="0"/>
                <a:cs typeface="Times New Roman" pitchFamily="18" charset="0"/>
              </a:rPr>
              <a:t>ғ</a:t>
            </a:r>
            <a:r>
              <a:rPr lang="ru-RU" sz="3000" b="1" dirty="0" err="1" smtClean="0">
                <a:latin typeface="Times New Roman" pitchFamily="18" charset="0"/>
                <a:cs typeface="Times New Roman" pitchFamily="18" charset="0"/>
              </a:rPr>
              <a:t>индиси</a:t>
            </a: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тушунилади</a:t>
            </a:r>
            <a:r>
              <a:rPr lang="ru-RU" sz="3000" b="1" dirty="0" smtClean="0">
                <a:latin typeface="Times New Roman" pitchFamily="18" charset="0"/>
                <a:cs typeface="Times New Roman" pitchFamily="18" charset="0"/>
              </a:rPr>
              <a:t>.</a:t>
            </a:r>
          </a:p>
        </p:txBody>
      </p:sp>
      <p:pic>
        <p:nvPicPr>
          <p:cNvPr id="4710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349726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31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1" y="620689"/>
            <a:ext cx="5364088" cy="4752528"/>
          </a:xfrm>
        </p:spPr>
        <p:txBody>
          <a:bodyPr>
            <a:noAutofit/>
          </a:bodyPr>
          <a:lstStyle/>
          <a:p>
            <a:r>
              <a:rPr lang="ru-RU" sz="3200" b="1" dirty="0" err="1" smtClean="0">
                <a:latin typeface="Times New Roman" pitchFamily="18" charset="0"/>
                <a:cs typeface="Times New Roman" pitchFamily="18" charset="0"/>
              </a:rPr>
              <a:t>Умумий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сайлов</a:t>
            </a:r>
            <a:r>
              <a:rPr lang="ru-RU" sz="3200" b="1" dirty="0" smtClean="0">
                <a:latin typeface="Times New Roman" pitchFamily="18" charset="0"/>
                <a:cs typeface="Times New Roman" pitchFamily="18" charset="0"/>
              </a:rPr>
              <a:t> </a:t>
            </a:r>
            <a:r>
              <a:rPr lang="uz-Cyrl-UZ" sz="3200" b="1" dirty="0" smtClean="0">
                <a:latin typeface="Times New Roman" pitchFamily="18" charset="0"/>
                <a:cs typeface="Times New Roman" pitchFamily="18" charset="0"/>
              </a:rPr>
              <a:t>ҳуқуқи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принципи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маълум</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ёшга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етган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ақли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расо</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Ўзбекистон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Республикаси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барча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фуқароларининг</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сайловда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сайлаш</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сайланишда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иштирок</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этишга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эга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эканлигини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англатади</a:t>
            </a:r>
            <a:r>
              <a:rPr lang="ru-RU" sz="3200" b="1" dirty="0" smtClean="0">
                <a:latin typeface="Times New Roman" pitchFamily="18" charset="0"/>
                <a:cs typeface="Times New Roman" pitchFamily="18" charset="0"/>
              </a:rPr>
              <a:t>. </a:t>
            </a:r>
          </a:p>
        </p:txBody>
      </p:sp>
      <p:pic>
        <p:nvPicPr>
          <p:cNvPr id="48131"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4664"/>
            <a:ext cx="3888432" cy="51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563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620713"/>
            <a:ext cx="5148188" cy="4608487"/>
          </a:xfrm>
        </p:spPr>
        <p:txBody>
          <a:bodyPr rtlCol="0">
            <a:normAutofit fontScale="90000"/>
          </a:bodyPr>
          <a:lstStyle/>
          <a:p>
            <a:pPr fontAlgn="auto">
              <a:spcAft>
                <a:spcPts val="0"/>
              </a:spcAft>
              <a:defRPr/>
            </a:pPr>
            <a:r>
              <a:rPr lang="ru-RU" b="1" dirty="0" err="1">
                <a:latin typeface="Times New Roman" panose="02020603050405020304" pitchFamily="18" charset="0"/>
                <a:cs typeface="Times New Roman" panose="02020603050405020304" pitchFamily="18" charset="0"/>
              </a:rPr>
              <a:t>Тенг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сайлов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ҳуқуқи</a:t>
            </a:r>
            <a:r>
              <a:rPr lang="ru-RU"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принципи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сайловларда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иштирок</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этувчи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сайловчиларнинг</a:t>
            </a:r>
            <a:r>
              <a:rPr lang="ru-RU" sz="3100" b="1" dirty="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ҳуқуқларининг</a:t>
            </a:r>
            <a:r>
              <a:rPr lang="ru-RU" sz="3100" b="1" dirty="0" smtClean="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тенглик</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тамойили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асосида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ҳ</a:t>
            </a:r>
            <a:r>
              <a:rPr lang="ru-RU" sz="3100" b="1" dirty="0" err="1" smtClean="0">
                <a:latin typeface="Times New Roman" panose="02020603050405020304" pitchFamily="18" charset="0"/>
                <a:cs typeface="Times New Roman" panose="02020603050405020304" pitchFamily="18" charset="0"/>
              </a:rPr>
              <a:t>имояланиши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яъни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ҳар</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бир</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сайловчи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бир</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овозга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эга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эканлиги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барчага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сайлов</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талаблари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бир</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хилда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жорий</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этилиши</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х</a:t>
            </a:r>
            <a:r>
              <a:rPr lang="ru-RU" sz="3100" b="1" dirty="0" err="1" smtClean="0">
                <a:latin typeface="Times New Roman" panose="02020603050405020304" pitchFamily="18" charset="0"/>
                <a:cs typeface="Times New Roman" panose="02020603050405020304" pitchFamily="18" charset="0"/>
              </a:rPr>
              <a:t>амма</a:t>
            </a:r>
            <a:r>
              <a:rPr lang="ru-RU" sz="3100" b="1" dirty="0" smtClean="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учун</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бир</a:t>
            </a:r>
            <a:r>
              <a:rPr lang="ru-RU" sz="3100" b="1" dirty="0">
                <a:latin typeface="Times New Roman" panose="02020603050405020304" pitchFamily="18" charset="0"/>
                <a:cs typeface="Times New Roman" panose="02020603050405020304" pitchFamily="18" charset="0"/>
              </a:rPr>
              <a:t> хил </a:t>
            </a:r>
            <a:r>
              <a:rPr lang="ru-RU" sz="3100" b="1" dirty="0" err="1" smtClean="0">
                <a:latin typeface="Times New Roman" panose="02020603050405020304" pitchFamily="18" charset="0"/>
                <a:cs typeface="Times New Roman" panose="02020603050405020304" pitchFamily="18" charset="0"/>
              </a:rPr>
              <a:t>ташкилий</a:t>
            </a:r>
            <a:r>
              <a:rPr lang="ru-RU" sz="3100" b="1" dirty="0" smtClean="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шароит</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яратилишида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намоён</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булади</a:t>
            </a:r>
            <a:r>
              <a:rPr lang="ru-RU" sz="3100" b="1" dirty="0">
                <a:latin typeface="Times New Roman" panose="02020603050405020304" pitchFamily="18" charset="0"/>
                <a:cs typeface="Times New Roman" panose="02020603050405020304" pitchFamily="18" charset="0"/>
              </a:rPr>
              <a:t>. </a:t>
            </a:r>
          </a:p>
        </p:txBody>
      </p:sp>
      <p:pic>
        <p:nvPicPr>
          <p:cNvPr id="4915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20688"/>
            <a:ext cx="352839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812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663" y="769938"/>
            <a:ext cx="4375150" cy="4487862"/>
          </a:xfrm>
        </p:spPr>
        <p:txBody>
          <a:bodyPr rtlCol="0">
            <a:normAutofit fontScale="90000"/>
          </a:bodyPr>
          <a:lstStyle/>
          <a:p>
            <a:pPr fontAlgn="auto">
              <a:spcAft>
                <a:spcPts val="0"/>
              </a:spcAft>
              <a:defRPr/>
            </a:pPr>
            <a:r>
              <a:rPr lang="ru-RU" sz="3600" b="1" dirty="0" err="1">
                <a:latin typeface="Times New Roman" panose="02020603050405020304" pitchFamily="18" charset="0"/>
                <a:cs typeface="Times New Roman" panose="02020603050405020304" pitchFamily="18" charset="0"/>
              </a:rPr>
              <a:t>Тўғридан-тўғри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сайлов</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принципи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давлат</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ҳокимиятидаги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сайланувчи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мансабдор</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бевосита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фуқаролар</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томонидан</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сайланишини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англатади</a:t>
            </a:r>
            <a:r>
              <a:rPr lang="ru-RU" sz="3600" b="1" dirty="0">
                <a:latin typeface="Times New Roman" panose="02020603050405020304" pitchFamily="18" charset="0"/>
                <a:cs typeface="Times New Roman" panose="02020603050405020304" pitchFamily="18" charset="0"/>
              </a:rPr>
              <a:t>. </a:t>
            </a:r>
          </a:p>
        </p:txBody>
      </p:sp>
      <p:pic>
        <p:nvPicPr>
          <p:cNvPr id="5017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4"/>
            <a:ext cx="4104134" cy="44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28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0" y="1052736"/>
            <a:ext cx="4572001" cy="4468589"/>
          </a:xfrm>
        </p:spPr>
        <p:txBody>
          <a:bodyPr>
            <a:normAutofit fontScale="90000"/>
          </a:bodyPr>
          <a:lstStyle/>
          <a:p>
            <a:r>
              <a:rPr lang="ru-RU" sz="3600" b="1" dirty="0" err="1" smtClean="0">
                <a:latin typeface="Times New Roman" pitchFamily="18" charset="0"/>
                <a:cs typeface="Times New Roman" pitchFamily="18" charset="0"/>
              </a:rPr>
              <a:t>Яширин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овоз</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бериш</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принципи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овоз</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беришнинг</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усулларидан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бири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ҳисобланиб</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овоз</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бериш</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биносида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сайловчининг</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ўз</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сиёсий</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хоҳиш-иродасини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билдириши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устидан</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назорат</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қилинишини</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мустасно</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этади</a:t>
            </a:r>
            <a:r>
              <a:rPr lang="ru-RU" sz="3600" b="1" dirty="0" smtClean="0">
                <a:latin typeface="Times New Roman" pitchFamily="18" charset="0"/>
                <a:cs typeface="Times New Roman" pitchFamily="18" charset="0"/>
              </a:rPr>
              <a:t>. </a:t>
            </a:r>
          </a:p>
        </p:txBody>
      </p:sp>
      <p:pic>
        <p:nvPicPr>
          <p:cNvPr id="5120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8680"/>
            <a:ext cx="4464496"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275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1" y="1131888"/>
            <a:ext cx="5076180" cy="4313336"/>
          </a:xfrm>
        </p:spPr>
        <p:txBody>
          <a:bodyPr rtlCol="0">
            <a:normAutofit fontScale="90000"/>
          </a:bodyPr>
          <a:lstStyle/>
          <a:p>
            <a:pPr fontAlgn="auto">
              <a:spcAft>
                <a:spcPts val="0"/>
              </a:spcAft>
              <a:defRPr/>
            </a:pPr>
            <a:r>
              <a:rPr lang="ru-RU" sz="2800" b="1" dirty="0" err="1">
                <a:latin typeface="Times New Roman" panose="02020603050405020304" pitchFamily="18" charset="0"/>
                <a:cs typeface="Times New Roman" panose="02020603050405020304" pitchFamily="18" charset="0"/>
              </a:rPr>
              <a:t>Ихтиёрийлик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тамойили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фуқароларга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ў</a:t>
            </a:r>
            <a:r>
              <a:rPr lang="ru-RU" sz="2800" b="1" dirty="0" err="1" smtClean="0">
                <a:latin typeface="Times New Roman" panose="02020603050405020304" pitchFamily="18" charset="0"/>
                <a:cs typeface="Times New Roman" panose="02020603050405020304" pitchFamily="18" charset="0"/>
              </a:rPr>
              <a:t>з</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сайловини</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ҳеч</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a:t>
            </a:r>
            <a:r>
              <a:rPr lang="ru-RU" sz="2800" b="1" dirty="0" err="1" smtClean="0">
                <a:latin typeface="Times New Roman" panose="02020603050405020304" pitchFamily="18" charset="0"/>
                <a:cs typeface="Times New Roman" panose="02020603050405020304" pitchFamily="18" charset="0"/>
              </a:rPr>
              <a:t>аршиликсиз</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амалга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ошириш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имкониятини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таъминлашга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шунингдек</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уларнинг</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ўзини</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намоён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этиш</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йиғинлар</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жамоат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бирлашмаларида</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қатнашиш</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эркинлиги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каби</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ҳуқуқлари</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бутун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сайлов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жараёни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давомида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риоя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этилишига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ишончни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таъминлашга</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қаратилган</a:t>
            </a:r>
            <a:r>
              <a:rPr lang="ru-RU" sz="2800" b="1" dirty="0">
                <a:latin typeface="Times New Roman" panose="02020603050405020304" pitchFamily="18" charset="0"/>
                <a:cs typeface="Times New Roman" panose="02020603050405020304" pitchFamily="18" charset="0"/>
              </a:rPr>
              <a:t>. </a:t>
            </a:r>
          </a:p>
        </p:txBody>
      </p:sp>
      <p:pic>
        <p:nvPicPr>
          <p:cNvPr id="5222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4608" y="908720"/>
            <a:ext cx="3898083" cy="54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735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467545" y="1125538"/>
            <a:ext cx="8496944" cy="4368800"/>
          </a:xfrm>
        </p:spPr>
        <p:txBody>
          <a:bodyPr>
            <a:normAutofit fontScale="90000"/>
          </a:bodyPr>
          <a:lstStyle/>
          <a:p>
            <a:r>
              <a:rPr lang="ru-RU" b="1" dirty="0" err="1" smtClean="0">
                <a:latin typeface="Times New Roman" pitchFamily="18" charset="0"/>
                <a:cs typeface="Times New Roman" pitchFamily="18" charset="0"/>
              </a:rPr>
              <a:t>Адолатлилик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тамойили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Сайлов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жараёни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барча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иштирокчилари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учун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тенг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шароитлар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ҳамда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сайловчиларнинг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барча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номзодлар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дастурлари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хусусидаги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ахборотга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бўлишлари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таъминлаши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лозим</a:t>
            </a:r>
            <a:r>
              <a:rPr lang="ru-RU" b="1"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53373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549275"/>
            <a:ext cx="7886700" cy="4486275"/>
          </a:xfrm>
        </p:spPr>
        <p:txBody>
          <a:bodyPr rtlCol="0">
            <a:normAutofit/>
          </a:bodyPr>
          <a:lstStyle/>
          <a:p>
            <a:pPr algn="just" fontAlgn="auto">
              <a:spcAft>
                <a:spcPts val="0"/>
              </a:spcAft>
              <a:defRPr/>
            </a:pPr>
            <a:r>
              <a:rPr lang="ru-RU" sz="2800" b="1" dirty="0" err="1" smtClean="0">
                <a:latin typeface="Times New Roman" panose="02020603050405020304" pitchFamily="18" charset="0"/>
                <a:cs typeface="Times New Roman" panose="02020603050405020304" pitchFamily="18" charset="0"/>
              </a:rPr>
              <a:t>Сайловда</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халқчиллик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принципига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эришиш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биринчи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навбатда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эркинлик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умумийлик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тенглик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принципларини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таъминланиши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билан</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боғлиқ</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бўлса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иккинчи</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жиҳатдан</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давлат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ҳокимияти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органларини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ташкил</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этишда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ҳар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бир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миллат</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ўз</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тарихий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давлат</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бошқаруви</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тажрибасига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таяниб</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тузилишини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белгилаб</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олади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ўз</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олдига</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a:t>
            </a:r>
            <a:r>
              <a:rPr lang="ru-RU" sz="2800" b="1" dirty="0" err="1">
                <a:latin typeface="Times New Roman" panose="02020603050405020304" pitchFamily="18" charset="0"/>
                <a:cs typeface="Times New Roman" panose="02020603050405020304" pitchFamily="18" charset="0"/>
              </a:rPr>
              <a:t>ў</a:t>
            </a:r>
            <a:r>
              <a:rPr lang="ru-RU" sz="2800" b="1" dirty="0" err="1" smtClean="0">
                <a:latin typeface="Times New Roman" panose="02020603050405020304" pitchFamily="18" charset="0"/>
                <a:cs typeface="Times New Roman" panose="02020603050405020304" pitchFamily="18" charset="0"/>
              </a:rPr>
              <a:t>йилган</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мақсадларига</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эришиш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учун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шарт-шароит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яратади</a:t>
            </a:r>
            <a:r>
              <a:rPr lang="ru-RU"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4624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ъект 2"/>
          <p:cNvSpPr>
            <a:spLocks noGrp="1"/>
          </p:cNvSpPr>
          <p:nvPr>
            <p:ph idx="1"/>
          </p:nvPr>
        </p:nvSpPr>
        <p:spPr>
          <a:xfrm>
            <a:off x="179388" y="260350"/>
            <a:ext cx="8785225" cy="3240088"/>
          </a:xfrm>
        </p:spPr>
        <p:txBody>
          <a:bodyPr/>
          <a:lstStyle/>
          <a:p>
            <a:pPr algn="just"/>
            <a:r>
              <a:rPr lang="ru-RU" sz="1800" smtClean="0">
                <a:latin typeface="Times New Roman" pitchFamily="18" charset="0"/>
                <a:cs typeface="Times New Roman" pitchFamily="18" charset="0"/>
              </a:rPr>
              <a:t>Сайлов жараёни сайлов тизимининг асосий элементларидан бири бўлиб, сайлов жараёни босқичларидан иборат яхлит тизимга эгадир. Сайлов жараёни - бу фуқароларнинг сайлаш ва сайланиш хуқуқларини таъминлаш ҳамда эркин ва даврий сайловларни ташкил этишнинг конституциявий принципларини амалга оширишнинг шакли ва технологик жараёнидир. Ўз навбатида, сайлов жараёни босқичларининг ҳам ўзига хос белгилари мавжуд бўлиб, улар ушбу босқичларнинг </a:t>
            </a:r>
            <a:r>
              <a:rPr lang="ru-RU" sz="1800" b="1" smtClean="0">
                <a:latin typeface="Times New Roman" pitchFamily="18" charset="0"/>
                <a:cs typeface="Times New Roman" pitchFamily="18" charset="0"/>
              </a:rPr>
              <a:t>биринчидан,</a:t>
            </a:r>
            <a:r>
              <a:rPr lang="ru-RU" sz="1800" smtClean="0">
                <a:latin typeface="Times New Roman" pitchFamily="18" charset="0"/>
                <a:cs typeface="Times New Roman" pitchFamily="18" charset="0"/>
              </a:rPr>
              <a:t> аниқ белгиланган муддатларда такомиллаштирилиши, яъни даврийлиги, </a:t>
            </a:r>
            <a:r>
              <a:rPr lang="ru-RU" sz="1800" b="1" smtClean="0">
                <a:latin typeface="Times New Roman" pitchFamily="18" charset="0"/>
                <a:cs typeface="Times New Roman" pitchFamily="18" charset="0"/>
              </a:rPr>
              <a:t>иккинчидан</a:t>
            </a:r>
            <a:r>
              <a:rPr lang="ru-RU" sz="1800" smtClean="0">
                <a:latin typeface="Times New Roman" pitchFamily="18" charset="0"/>
                <a:cs typeface="Times New Roman" pitchFamily="18" charset="0"/>
              </a:rPr>
              <a:t>, мантиқий кетма-кетлик ва узвийлиги, </a:t>
            </a:r>
            <a:r>
              <a:rPr lang="ru-RU" sz="1800" b="1" smtClean="0">
                <a:latin typeface="Times New Roman" pitchFamily="18" charset="0"/>
                <a:cs typeface="Times New Roman" pitchFamily="18" charset="0"/>
              </a:rPr>
              <a:t>учинчидан</a:t>
            </a:r>
            <a:r>
              <a:rPr lang="ru-RU" sz="1800" smtClean="0">
                <a:latin typeface="Times New Roman" pitchFamily="18" charset="0"/>
                <a:cs typeface="Times New Roman" pitchFamily="18" charset="0"/>
              </a:rPr>
              <a:t>, бири-иккинчисини тўлдириши, яъни яхлитлилиги, </a:t>
            </a:r>
            <a:r>
              <a:rPr lang="ru-RU" sz="1800" b="1" smtClean="0">
                <a:latin typeface="Times New Roman" pitchFamily="18" charset="0"/>
                <a:cs typeface="Times New Roman" pitchFamily="18" charset="0"/>
              </a:rPr>
              <a:t>тўртинчидан</a:t>
            </a:r>
            <a:r>
              <a:rPr lang="ru-RU" sz="1800" smtClean="0">
                <a:latin typeface="Times New Roman" pitchFamily="18" charset="0"/>
                <a:cs typeface="Times New Roman" pitchFamily="18" charset="0"/>
              </a:rPr>
              <a:t>, ҳар бир босқичнинг аниқ мақсадларга йўналтирилганлиги кабиларда намоён бўлади.</a:t>
            </a:r>
          </a:p>
          <a:p>
            <a:endParaRPr lang="ru-RU" sz="1800" smtClean="0">
              <a:latin typeface="Times New Roman" pitchFamily="18" charset="0"/>
              <a:cs typeface="Times New Roman" pitchFamily="18" charset="0"/>
            </a:endParaRPr>
          </a:p>
        </p:txBody>
      </p:sp>
      <p:pic>
        <p:nvPicPr>
          <p:cNvPr id="5529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136900"/>
            <a:ext cx="38020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3136900"/>
            <a:ext cx="3986213"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052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ъект 2"/>
          <p:cNvSpPr>
            <a:spLocks noGrp="1"/>
          </p:cNvSpPr>
          <p:nvPr>
            <p:ph idx="1"/>
          </p:nvPr>
        </p:nvSpPr>
        <p:spPr>
          <a:xfrm>
            <a:off x="4139952" y="188913"/>
            <a:ext cx="4835773" cy="5688359"/>
          </a:xfrm>
        </p:spPr>
        <p:txBody>
          <a:bodyPr>
            <a:normAutofit fontScale="92500" lnSpcReduction="20000"/>
          </a:bodyPr>
          <a:lstStyle/>
          <a:p>
            <a:pPr algn="just"/>
            <a:r>
              <a:rPr lang="ru-RU" sz="2000" dirty="0" err="1" smtClean="0">
                <a:latin typeface="Times New Roman" pitchFamily="18" charset="0"/>
                <a:cs typeface="Times New Roman" pitchFamily="18" charset="0"/>
              </a:rPr>
              <a:t>Сайлов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жараёнининг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биринчи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босқичи</a:t>
            </a:r>
            <a:r>
              <a:rPr lang="ru-RU" sz="2000" dirty="0" smtClean="0">
                <a:latin typeface="Times New Roman" pitchFamily="18" charset="0"/>
                <a:cs typeface="Times New Roman" pitchFamily="18" charset="0"/>
              </a:rPr>
              <a:t> — </a:t>
            </a:r>
            <a:r>
              <a:rPr lang="ru-RU" sz="2000" b="1" dirty="0" err="1" smtClean="0">
                <a:latin typeface="Times New Roman" pitchFamily="18" charset="0"/>
                <a:cs typeface="Times New Roman" pitchFamily="18" charset="0"/>
              </a:rPr>
              <a:t>сайлов</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компанияси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бошланганлигини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эълон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қилиш</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аталади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ушбу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босқичда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сайланувчи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мансабдор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шахс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ёки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ваколат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муддати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тугашидан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камида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a:t>
            </a:r>
            <a:r>
              <a:rPr lang="ru-RU" sz="2000" dirty="0" smtClean="0">
                <a:latin typeface="Times New Roman" pitchFamily="18" charset="0"/>
                <a:cs typeface="Times New Roman" pitchFamily="18" charset="0"/>
              </a:rPr>
              <a:t> ой </a:t>
            </a:r>
            <a:r>
              <a:rPr lang="ru-RU" sz="2000" dirty="0" err="1" smtClean="0">
                <a:latin typeface="Times New Roman" pitchFamily="18" charset="0"/>
                <a:cs typeface="Times New Roman" pitchFamily="18" charset="0"/>
              </a:rPr>
              <a:t>олдин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Марказий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сайлов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комиссияси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томонидан</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оммавий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ахборот</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воситаларида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эълон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қилинади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Юридик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a:t>
            </a:r>
            <a:r>
              <a:rPr lang="uz-Cyrl-UZ" sz="2000" dirty="0" smtClean="0">
                <a:latin typeface="Times New Roman" pitchFamily="18" charset="0"/>
                <a:cs typeface="Times New Roman" pitchFamily="18" charset="0"/>
              </a:rPr>
              <a:t>ҳ</a:t>
            </a:r>
            <a:r>
              <a:rPr lang="ru-RU" sz="2000" dirty="0" err="1" smtClean="0">
                <a:latin typeface="Times New Roman" pitchFamily="18" charset="0"/>
                <a:cs typeface="Times New Roman" pitchFamily="18" charset="0"/>
              </a:rPr>
              <a:t>атдан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сайлов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кампанияси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сайловлар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тўғрисидаги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қарори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расман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эълон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вақтидан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бошланади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Сайлов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кампаниясининг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бошланишини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кафолатловчи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ушбу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юридик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таомил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белгиланган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муддатларда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режали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қайта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сайланиб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туришларини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кафолатлаш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хизмат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қилади</a:t>
            </a:r>
            <a:r>
              <a:rPr lang="ru-RU" sz="2000" dirty="0" smtClean="0">
                <a:latin typeface="Times New Roman" pitchFamily="18" charset="0"/>
                <a:cs typeface="Times New Roman" pitchFamily="18" charset="0"/>
              </a:rPr>
              <a:t>, балки </a:t>
            </a:r>
            <a:r>
              <a:rPr lang="ru-RU" sz="2000" dirty="0" err="1" smtClean="0">
                <a:latin typeface="Times New Roman" pitchFamily="18" charset="0"/>
                <a:cs typeface="Times New Roman" pitchFamily="18" charset="0"/>
              </a:rPr>
              <a:t>ўз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аҳамиятига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кўра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ундан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бўлмаган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мазкур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фаолиятидаги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сиёсий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барқарорликка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эришишни</a:t>
            </a:r>
            <a:r>
              <a:rPr lang="ru-RU" sz="2000" dirty="0" smtClean="0">
                <a:latin typeface="Times New Roman" pitchFamily="18" charset="0"/>
                <a:cs typeface="Times New Roman" pitchFamily="18" charset="0"/>
              </a:rPr>
              <a:t>, улар </a:t>
            </a:r>
            <a:r>
              <a:rPr lang="ru-RU" sz="2000" dirty="0" err="1" smtClean="0">
                <a:latin typeface="Times New Roman" pitchFamily="18" charset="0"/>
                <a:cs typeface="Times New Roman" pitchFamily="18" charset="0"/>
              </a:rPr>
              <a:t>орқали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бутун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давлат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ҳокимияти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тизимининг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барқорорлиги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бардавомлигини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таъминлашга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хизмат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қилади</a:t>
            </a:r>
            <a:endParaRPr lang="ru-RU" sz="2000" dirty="0" smtClean="0">
              <a:latin typeface="Times New Roman" pitchFamily="18" charset="0"/>
              <a:cs typeface="Times New Roman" pitchFamily="18" charset="0"/>
            </a:endParaRPr>
          </a:p>
        </p:txBody>
      </p:sp>
      <p:pic>
        <p:nvPicPr>
          <p:cNvPr id="56323"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8914"/>
            <a:ext cx="4355975" cy="492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01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normAutofit fontScale="90000"/>
          </a:bodyPr>
          <a:lstStyle/>
          <a:p>
            <a:pPr algn="ctr"/>
            <a:r>
              <a:rPr lang="ru-RU" b="1" smtClean="0">
                <a:solidFill>
                  <a:srgbClr val="002060"/>
                </a:solidFill>
                <a:latin typeface="Times New Roman" pitchFamily="18" charset="0"/>
                <a:cs typeface="Times New Roman" pitchFamily="18" charset="0"/>
              </a:rPr>
              <a:t>1. Демократик жамиятда сайловларнинг </a:t>
            </a:r>
            <a:r>
              <a:rPr lang="uz-Cyrl-UZ" b="1" smtClean="0">
                <a:solidFill>
                  <a:srgbClr val="002060"/>
                </a:solidFill>
                <a:latin typeface="Times New Roman" pitchFamily="18" charset="0"/>
                <a:cs typeface="Times New Roman" pitchFamily="18" charset="0"/>
              </a:rPr>
              <a:t>ў</a:t>
            </a:r>
            <a:r>
              <a:rPr lang="ru-RU" b="1" smtClean="0">
                <a:solidFill>
                  <a:srgbClr val="002060"/>
                </a:solidFill>
                <a:latin typeface="Times New Roman" pitchFamily="18" charset="0"/>
                <a:cs typeface="Times New Roman" pitchFamily="18" charset="0"/>
              </a:rPr>
              <a:t>рни ва роли.</a:t>
            </a:r>
          </a:p>
        </p:txBody>
      </p:sp>
      <p:sp>
        <p:nvSpPr>
          <p:cNvPr id="3" name="Объект 2"/>
          <p:cNvSpPr>
            <a:spLocks noGrp="1"/>
          </p:cNvSpPr>
          <p:nvPr>
            <p:ph idx="1"/>
          </p:nvPr>
        </p:nvSpPr>
        <p:spPr>
          <a:xfrm>
            <a:off x="468313" y="1844675"/>
            <a:ext cx="5111750" cy="4608513"/>
          </a:xfrm>
        </p:spPr>
        <p:txBody>
          <a:bodyPr>
            <a:normAutofit fontScale="92500"/>
          </a:bodyPr>
          <a:lstStyle/>
          <a:p>
            <a:pPr marL="0" indent="0" fontAlgn="auto">
              <a:spcAft>
                <a:spcPts val="0"/>
              </a:spcAft>
              <a:buFont typeface="Arial" panose="020B0604020202020204" pitchFamily="34" charset="0"/>
              <a:buNone/>
              <a:defRPr/>
            </a:pPr>
            <a:r>
              <a:rPr lang="ru-RU" sz="2250" b="1" dirty="0" err="1">
                <a:latin typeface="Times New Roman" panose="02020603050405020304" pitchFamily="18" charset="0"/>
                <a:cs typeface="Times New Roman" panose="02020603050405020304" pitchFamily="18" charset="0"/>
              </a:rPr>
              <a:t>Маълумки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сайлов</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ҳуқуқи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бутун</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дунёда</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умумэътироф</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этилган</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энг</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муҳим</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ва</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конституциявий</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сиёсий</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ҳуқуқлардан</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бири</a:t>
            </a:r>
            <a:r>
              <a:rPr lang="ru-RU" sz="2250" b="1" dirty="0">
                <a:latin typeface="Times New Roman" panose="02020603050405020304" pitchFamily="18" charset="0"/>
                <a:cs typeface="Times New Roman" panose="02020603050405020304" pitchFamily="18" charset="0"/>
              </a:rPr>
              <a:t> </a:t>
            </a:r>
            <a:r>
              <a:rPr lang="ru-RU" sz="2250" b="1" dirty="0" err="1" smtClean="0">
                <a:latin typeface="Times New Roman" panose="02020603050405020304" pitchFamily="18" charset="0"/>
                <a:cs typeface="Times New Roman" panose="02020603050405020304" pitchFamily="18" charset="0"/>
              </a:rPr>
              <a:t>бўлиб</a:t>
            </a:r>
            <a:r>
              <a:rPr lang="ru-RU" sz="2250" b="1" dirty="0">
                <a:latin typeface="Times New Roman" panose="02020603050405020304" pitchFamily="18" charset="0"/>
                <a:cs typeface="Times New Roman" panose="02020603050405020304" pitchFamily="18" charset="0"/>
              </a:rPr>
              <a:t>, у </a:t>
            </a:r>
            <a:r>
              <a:rPr lang="ru-RU" sz="2250" b="1" dirty="0" err="1" smtClean="0">
                <a:latin typeface="Times New Roman" panose="02020603050405020304" pitchFamily="18" charset="0"/>
                <a:cs typeface="Times New Roman" panose="02020603050405020304" pitchFamily="18" charset="0"/>
              </a:rPr>
              <a:t>фуқароларга</a:t>
            </a:r>
            <a:r>
              <a:rPr lang="ru-RU" sz="2250" b="1" dirty="0" smtClean="0">
                <a:latin typeface="Times New Roman" panose="02020603050405020304" pitchFamily="18" charset="0"/>
                <a:cs typeface="Times New Roman" panose="02020603050405020304" pitchFamily="18" charset="0"/>
              </a:rPr>
              <a:t> </a:t>
            </a:r>
            <a:r>
              <a:rPr lang="ru-RU" sz="2250" b="1" dirty="0" err="1" smtClean="0">
                <a:latin typeface="Times New Roman" panose="02020603050405020304" pitchFamily="18" charset="0"/>
                <a:cs typeface="Times New Roman" panose="02020603050405020304" pitchFamily="18" charset="0"/>
              </a:rPr>
              <a:t>нафақат</a:t>
            </a:r>
            <a:r>
              <a:rPr lang="ru-RU" sz="2250" b="1" dirty="0" smtClean="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вакиллик</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органларини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ташкил</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этиш</a:t>
            </a:r>
            <a:r>
              <a:rPr lang="ru-RU" sz="2250" b="1" dirty="0">
                <a:latin typeface="Times New Roman" panose="02020603050405020304" pitchFamily="18" charset="0"/>
                <a:cs typeface="Times New Roman" panose="02020603050405020304" pitchFamily="18" charset="0"/>
              </a:rPr>
              <a:t>, балки </a:t>
            </a:r>
            <a:r>
              <a:rPr lang="ru-RU" sz="2250" b="1" dirty="0" err="1">
                <a:latin typeface="Times New Roman" panose="02020603050405020304" pitchFamily="18" charset="0"/>
                <a:cs typeface="Times New Roman" panose="02020603050405020304" pitchFamily="18" charset="0"/>
              </a:rPr>
              <a:t>бунқай</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органларга</a:t>
            </a:r>
            <a:r>
              <a:rPr lang="ru-RU" sz="2250" b="1" dirty="0">
                <a:latin typeface="Times New Roman" panose="02020603050405020304" pitchFamily="18" charset="0"/>
                <a:cs typeface="Times New Roman" panose="02020603050405020304" pitchFamily="18" charset="0"/>
              </a:rPr>
              <a:t> </a:t>
            </a:r>
            <a:r>
              <a:rPr lang="ru-RU" sz="2250" b="1" dirty="0" err="1" smtClean="0">
                <a:latin typeface="Times New Roman" panose="02020603050405020304" pitchFamily="18" charset="0"/>
                <a:cs typeface="Times New Roman" panose="02020603050405020304" pitchFamily="18" charset="0"/>
              </a:rPr>
              <a:t>ўз</a:t>
            </a:r>
            <a:r>
              <a:rPr lang="ru-RU" sz="2250" b="1" dirty="0" smtClean="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вакилларини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юбориш</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давлат</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бошлигини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сайлаш</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имкониятини</a:t>
            </a:r>
            <a:r>
              <a:rPr lang="ru-RU" sz="2250" b="1" dirty="0">
                <a:latin typeface="Times New Roman" panose="02020603050405020304" pitchFamily="18" charset="0"/>
                <a:cs typeface="Times New Roman" panose="02020603050405020304" pitchFamily="18" charset="0"/>
              </a:rPr>
              <a:t> </a:t>
            </a:r>
            <a:r>
              <a:rPr lang="ru-RU" sz="2250" b="1" dirty="0" err="1" smtClean="0">
                <a:latin typeface="Times New Roman" panose="02020603050405020304" pitchFamily="18" charset="0"/>
                <a:cs typeface="Times New Roman" panose="02020603050405020304" pitchFamily="18" charset="0"/>
              </a:rPr>
              <a:t>ҳам</a:t>
            </a:r>
            <a:r>
              <a:rPr lang="ru-RU" sz="2250" b="1" dirty="0" smtClean="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беради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Фуқаролар</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томонидан</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уларнинг</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сайлов</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ҳуқуқларининг</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ҳеч</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тўсиқсиз</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амалга</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оширилиши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уларнинг</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давлат</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бошқарувида</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иштирокининг</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энг</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муҳим</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шаклларидан</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бири</a:t>
            </a:r>
            <a:r>
              <a:rPr lang="ru-RU" sz="2250" b="1" dirty="0">
                <a:latin typeface="Times New Roman" panose="02020603050405020304" pitchFamily="18" charset="0"/>
                <a:cs typeface="Times New Roman" panose="02020603050405020304" pitchFamily="18" charset="0"/>
              </a:rPr>
              <a:t> </a:t>
            </a:r>
            <a:r>
              <a:rPr lang="ru-RU" sz="2250" b="1" dirty="0" err="1">
                <a:latin typeface="Times New Roman" panose="02020603050405020304" pitchFamily="18" charset="0"/>
                <a:cs typeface="Times New Roman" panose="02020603050405020304" pitchFamily="18" charset="0"/>
              </a:rPr>
              <a:t>ҳисобланади</a:t>
            </a:r>
            <a:r>
              <a:rPr lang="ru-RU" sz="2250" b="1" dirty="0">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endParaRPr lang="ru-RU" dirty="0"/>
          </a:p>
        </p:txBody>
      </p:sp>
      <p:pic>
        <p:nvPicPr>
          <p:cNvPr id="3891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6300" y="2227263"/>
            <a:ext cx="299878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61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ъект 2"/>
          <p:cNvSpPr>
            <a:spLocks noGrp="1"/>
          </p:cNvSpPr>
          <p:nvPr>
            <p:ph idx="1"/>
          </p:nvPr>
        </p:nvSpPr>
        <p:spPr>
          <a:xfrm>
            <a:off x="250825" y="115888"/>
            <a:ext cx="5257800" cy="6408737"/>
          </a:xfrm>
        </p:spPr>
        <p:txBody>
          <a:bodyPr>
            <a:normAutofit lnSpcReduction="10000"/>
          </a:bodyPr>
          <a:lstStyle/>
          <a:p>
            <a:pPr algn="just"/>
            <a:r>
              <a:rPr lang="ru-RU" sz="2200" smtClean="0"/>
              <a:t>Сайлов якунларини эълон қилиш, асосий сайлов жараёнининг саккизинчи босқичи, яъни сўнгги босқичи ҳисобланади. Ўзбекистон Республикаси Президенти сайлови якунлари тўғрисидаги ахборот сайловдан кейин ун кундан кечиктирмай Марказий сайлов комиссияси томонидан матбуотда эълон қилинади. Ўзбекистон </a:t>
            </a:r>
            <a:r>
              <a:rPr lang="ru-RU" sz="2200" b="1" smtClean="0"/>
              <a:t>Республикаси Президенти Марказий сайлов комиссияси томонидан Ўзбекистон Республикаси Президенти сайлови натижалари расмий тарзда эълон қилинган кундан эътиборан кечи билан икки ой ичида Олий Мажлис йиғилишида қасамёд қилган пайтдан бошлаб ўз лавозимига киришади</a:t>
            </a:r>
            <a:r>
              <a:rPr lang="ru-RU" sz="2200" smtClean="0"/>
              <a:t>.</a:t>
            </a:r>
          </a:p>
        </p:txBody>
      </p:sp>
      <p:pic>
        <p:nvPicPr>
          <p:cNvPr id="57347"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573463"/>
            <a:ext cx="331311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115888"/>
            <a:ext cx="32194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769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ъект 2"/>
          <p:cNvSpPr>
            <a:spLocks noGrp="1"/>
          </p:cNvSpPr>
          <p:nvPr>
            <p:ph idx="1"/>
          </p:nvPr>
        </p:nvSpPr>
        <p:spPr>
          <a:xfrm>
            <a:off x="3708400" y="260350"/>
            <a:ext cx="5226050" cy="5988050"/>
          </a:xfrm>
        </p:spPr>
        <p:txBody>
          <a:bodyPr/>
          <a:lstStyle/>
          <a:p>
            <a:pPr algn="just"/>
            <a:r>
              <a:rPr lang="ru-RU" sz="2000" smtClean="0">
                <a:latin typeface="Times New Roman" pitchFamily="18" charset="0"/>
                <a:cs typeface="Times New Roman" pitchFamily="18" charset="0"/>
              </a:rPr>
              <a:t>Бундан ташқари, Ўзбекистон Республикаси Президента сайлови ўтмаган ёки хақиқий эмас деб топилган тақдирда, шунингдек агар </a:t>
            </a:r>
            <a:r>
              <a:rPr lang="ru-RU" sz="2000" b="1" smtClean="0">
                <a:latin typeface="Times New Roman" pitchFamily="18" charset="0"/>
                <a:cs typeface="Times New Roman" pitchFamily="18" charset="0"/>
              </a:rPr>
              <a:t>Ўзбекистон Республикаси Президента сайловида битта номзод иштирок этган бўлса ва у зарур миқдорда овоз тўплай олмаган бўлса, Марказий сайлов комиссияси такрорий сайлов тайинлайди. Ўзбекистон Республикаси Президентлигига такрорий сайлов ушбу Қонунда асосий сайловни ўтказиш учун белгиланган тартибда ҳамда ундаги шартларга риоя этилган қолда ўтказилади. </a:t>
            </a:r>
            <a:r>
              <a:rPr lang="ru-RU" sz="2000" smtClean="0">
                <a:latin typeface="Times New Roman" pitchFamily="18" charset="0"/>
                <a:cs typeface="Times New Roman" pitchFamily="18" charset="0"/>
              </a:rPr>
              <a:t>Бунда Марказий сайлов комиссияси сайлов янги таркибдаги округ ва участка сайлов комиссиялари томонидан ўтказилиши зарурлиги тўғрисида қарор қабул қилиши мумкин. </a:t>
            </a:r>
          </a:p>
        </p:txBody>
      </p:sp>
      <p:pic>
        <p:nvPicPr>
          <p:cNvPr id="5837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33845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57563"/>
            <a:ext cx="33543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624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ъект 2"/>
          <p:cNvSpPr>
            <a:spLocks noGrp="1"/>
          </p:cNvSpPr>
          <p:nvPr>
            <p:ph idx="1"/>
          </p:nvPr>
        </p:nvSpPr>
        <p:spPr>
          <a:xfrm>
            <a:off x="358775" y="188913"/>
            <a:ext cx="8389938" cy="6048375"/>
          </a:xfrm>
        </p:spPr>
        <p:txBody>
          <a:bodyPr>
            <a:normAutofit lnSpcReduction="10000"/>
          </a:bodyPr>
          <a:lstStyle/>
          <a:p>
            <a:pPr algn="just"/>
            <a:r>
              <a:rPr lang="ru-RU" sz="2800" smtClean="0">
                <a:latin typeface="Times New Roman" pitchFamily="18" charset="0"/>
                <a:cs typeface="Times New Roman" pitchFamily="18" charset="0"/>
              </a:rPr>
              <a:t>Ўзбекистон сайлов қонунчилиги ва тизимининг муҳим хусусияти Марказий сайлов комиссияси тўғрисидаги алохҳида Қонуннинг мавжудлиги ва доимий асосда фаолият кўрсатадиган шундай комиссиянинг тузилганлигидадир. Ўзбекистон Республикаси Марказий сайлов комиссияси Ўзбекистон Республикаси Президента сайловини, Ўзбекистон Республикаси Олий Мажлисига сайловни, шунингдек Ўзбекистон Республикаси референдумини ташкил этиш ва ўтказиш учун тузилади ҳамда у ўз фаолиятини доимий асосда амалга оширади. Марказий сайлов комиссияси фаолиятининг асосий тамойиллари қонунийлик, коллегиаллик, ошкоралик, мустақиллик, адолатлилик кабилардан иборат.</a:t>
            </a:r>
          </a:p>
        </p:txBody>
      </p:sp>
    </p:spTree>
    <p:extLst>
      <p:ext uri="{BB962C8B-B14F-4D97-AF65-F5344CB8AC3E}">
        <p14:creationId xmlns:p14="http://schemas.microsoft.com/office/powerpoint/2010/main" val="250863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ъект 2"/>
          <p:cNvSpPr>
            <a:spLocks noGrp="1"/>
          </p:cNvSpPr>
          <p:nvPr>
            <p:ph idx="1"/>
          </p:nvPr>
        </p:nvSpPr>
        <p:spPr>
          <a:xfrm>
            <a:off x="250825" y="260648"/>
            <a:ext cx="4609207" cy="6481465"/>
          </a:xfrm>
        </p:spPr>
        <p:txBody>
          <a:bodyPr>
            <a:normAutofit fontScale="92500"/>
          </a:bodyPr>
          <a:lstStyle/>
          <a:p>
            <a:pPr algn="just"/>
            <a:r>
              <a:rPr lang="ru-RU" sz="2400" dirty="0" smtClean="0">
                <a:latin typeface="Times New Roman" pitchFamily="18" charset="0"/>
                <a:cs typeface="Times New Roman" pitchFamily="18" charset="0"/>
              </a:rPr>
              <a:t>Округ </a:t>
            </a:r>
            <a:r>
              <a:rPr lang="ru-RU" sz="2400" dirty="0" err="1" smtClean="0">
                <a:latin typeface="Times New Roman" pitchFamily="18" charset="0"/>
                <a:cs typeface="Times New Roman" pitchFamily="18" charset="0"/>
              </a:rPr>
              <a:t>сайлов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комиссияси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аъзолигига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номзодлар</a:t>
            </a:r>
            <a:r>
              <a:rPr lang="ru-RU" sz="2400" dirty="0" smtClean="0">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Қорақалпоғистон</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Республикаси</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Жуқорғи</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Кенгеси</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халқ</a:t>
            </a:r>
            <a:r>
              <a:rPr lang="ru-RU" sz="2400" b="1" i="1" dirty="0" smtClean="0">
                <a:solidFill>
                  <a:srgbClr val="FF0000"/>
                </a:solidFill>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депутатлари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вилоятлар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Тошкент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шахар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Кенгашлари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томонидан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тавсия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қилинади</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Округ </a:t>
            </a:r>
            <a:r>
              <a:rPr lang="ru-RU" sz="2400" b="1" dirty="0" err="1" smtClean="0">
                <a:latin typeface="Times New Roman" pitchFamily="18" charset="0"/>
                <a:cs typeface="Times New Roman" pitchFamily="18" charset="0"/>
              </a:rPr>
              <a:t>сайлов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комиссияси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аъзоларига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ҳам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Марказий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сайлов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комиссияси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аъзоларига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қўйиладиган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талабни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қўйиш</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тўғри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бўлади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Яъни</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улар </a:t>
            </a:r>
            <a:r>
              <a:rPr lang="ru-RU" sz="2400" dirty="0" err="1" smtClean="0">
                <a:latin typeface="Times New Roman" pitchFamily="18" charset="0"/>
                <a:cs typeface="Times New Roman" pitchFamily="18" charset="0"/>
              </a:rPr>
              <a:t>бошқа</a:t>
            </a:r>
            <a:r>
              <a:rPr lang="ru-RU" sz="2400" dirty="0" smtClean="0">
                <a:latin typeface="Times New Roman" pitchFamily="18" charset="0"/>
                <a:cs typeface="Times New Roman" pitchFamily="18" charset="0"/>
              </a:rPr>
              <a:t> комиссия </a:t>
            </a:r>
            <a:r>
              <a:rPr lang="ru-RU" sz="2400" dirty="0" err="1" smtClean="0">
                <a:latin typeface="Times New Roman" pitchFamily="18" charset="0"/>
                <a:cs typeface="Times New Roman" pitchFamily="18" charset="0"/>
              </a:rPr>
              <a:t>ёки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сиёсий</a:t>
            </a:r>
            <a:r>
              <a:rPr lang="ru-RU" sz="2400" dirty="0" smtClean="0">
                <a:latin typeface="Times New Roman" pitchFamily="18" charset="0"/>
                <a:cs typeface="Times New Roman" pitchFamily="18" charset="0"/>
              </a:rPr>
              <a:t> партия </a:t>
            </a:r>
            <a:r>
              <a:rPr lang="ru-RU" sz="2400" dirty="0" err="1" smtClean="0">
                <a:latin typeface="Times New Roman" pitchFamily="18" charset="0"/>
                <a:cs typeface="Times New Roman" pitchFamily="18" charset="0"/>
              </a:rPr>
              <a:t>аъзоси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бўлмаслиги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керак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агар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Президентликка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номзод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ёки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ишончли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вакил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сифатида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руйхатга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олинадиган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бўлса</a:t>
            </a:r>
            <a:r>
              <a:rPr lang="ru-RU" sz="2400" dirty="0" smtClean="0">
                <a:latin typeface="Times New Roman" pitchFamily="18" charset="0"/>
                <a:cs typeface="Times New Roman" pitchFamily="18" charset="0"/>
              </a:rPr>
              <a:t>, округ </a:t>
            </a:r>
            <a:r>
              <a:rPr lang="ru-RU" sz="2400" dirty="0" err="1" smtClean="0">
                <a:latin typeface="Times New Roman" pitchFamily="18" charset="0"/>
                <a:cs typeface="Times New Roman" pitchFamily="18" charset="0"/>
              </a:rPr>
              <a:t>сайлов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комиссияси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аъзоси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олмайди</a:t>
            </a:r>
            <a:endParaRPr lang="ru-RU" sz="2400" dirty="0" smtClean="0">
              <a:latin typeface="Times New Roman" pitchFamily="18" charset="0"/>
              <a:cs typeface="Times New Roman" pitchFamily="18" charset="0"/>
            </a:endParaRPr>
          </a:p>
        </p:txBody>
      </p:sp>
      <p:pic>
        <p:nvPicPr>
          <p:cNvPr id="60419"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6350"/>
            <a:ext cx="4211960"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775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ъект 2"/>
          <p:cNvSpPr>
            <a:spLocks noGrp="1"/>
          </p:cNvSpPr>
          <p:nvPr>
            <p:ph idx="1"/>
          </p:nvPr>
        </p:nvSpPr>
        <p:spPr>
          <a:xfrm>
            <a:off x="3779912" y="476672"/>
            <a:ext cx="5154538" cy="5771728"/>
          </a:xfrm>
        </p:spPr>
        <p:txBody>
          <a:bodyPr>
            <a:normAutofit fontScale="92500" lnSpcReduction="20000"/>
          </a:bodyPr>
          <a:lstStyle/>
          <a:p>
            <a:pPr algn="just" eaLnBrk="1" hangingPunct="1"/>
            <a:r>
              <a:rPr lang="ru-RU" sz="2400" dirty="0" err="1" smtClean="0">
                <a:latin typeface="Times New Roman" pitchFamily="18" charset="0"/>
                <a:cs typeface="Times New Roman" pitchFamily="18" charset="0"/>
              </a:rPr>
              <a:t>Сиёсий</a:t>
            </a:r>
            <a:r>
              <a:rPr lang="ru-RU" sz="2400" dirty="0" smtClean="0">
                <a:latin typeface="Times New Roman" pitchFamily="18" charset="0"/>
                <a:cs typeface="Times New Roman" pitchFamily="18" charset="0"/>
              </a:rPr>
              <a:t> партия </a:t>
            </a:r>
            <a:r>
              <a:rPr lang="ru-RU" sz="2400" dirty="0" err="1" smtClean="0">
                <a:latin typeface="Times New Roman" pitchFamily="18" charset="0"/>
                <a:cs typeface="Times New Roman" pitchFamily="18" charset="0"/>
              </a:rPr>
              <a:t>сайлов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кампанияси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бошланганлиги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эълон</a:t>
            </a:r>
            <a:r>
              <a:rPr lang="ru-RU" sz="2400" dirty="0" smtClean="0">
                <a:latin typeface="Times New Roman" pitchFamily="18" charset="0"/>
                <a:cs typeface="Times New Roman" pitchFamily="18" charset="0"/>
              </a:rPr>
              <a:t> </a:t>
            </a:r>
            <a:r>
              <a:rPr lang="uz-Cyrl-UZ" sz="2400" dirty="0" smtClean="0">
                <a:latin typeface="Times New Roman" pitchFamily="18" charset="0"/>
                <a:cs typeface="Times New Roman" pitchFamily="18" charset="0"/>
              </a:rPr>
              <a:t>қ</a:t>
            </a:r>
            <a:r>
              <a:rPr lang="ru-RU" sz="2400" dirty="0" err="1" smtClean="0">
                <a:latin typeface="Times New Roman" pitchFamily="18" charset="0"/>
                <a:cs typeface="Times New Roman" pitchFamily="18" charset="0"/>
              </a:rPr>
              <a:t>илинган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кундан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камида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олти</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ой </a:t>
            </a:r>
            <a:r>
              <a:rPr lang="ru-RU" sz="2400" b="1" dirty="0" err="1" smtClean="0">
                <a:latin typeface="Times New Roman" pitchFamily="18" charset="0"/>
                <a:cs typeface="Times New Roman" pitchFamily="18" charset="0"/>
              </a:rPr>
              <a:t>олдин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Ўзбекистон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Республикаси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Адлия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вазирлиги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томонидан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рўйхатга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олинган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тақдирдагина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Ўзбекистон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Республикаси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Президентлигига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номзод</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кўрсатиши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мумкин</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Сайловида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иштирок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этиш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учун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сиёсий</a:t>
            </a:r>
            <a:r>
              <a:rPr lang="ru-RU" sz="2400" dirty="0" smtClean="0">
                <a:latin typeface="Times New Roman" pitchFamily="18" charset="0"/>
                <a:cs typeface="Times New Roman" pitchFamily="18" charset="0"/>
              </a:rPr>
              <a:t> партия </a:t>
            </a:r>
            <a:r>
              <a:rPr lang="ru-RU" sz="2400" dirty="0" err="1" smtClean="0">
                <a:latin typeface="Times New Roman" pitchFamily="18" charset="0"/>
                <a:cs typeface="Times New Roman" pitchFamily="18" charset="0"/>
              </a:rPr>
              <a:t>сайловга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камида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етмиш</a:t>
            </a:r>
            <a:r>
              <a:rPr lang="ru-RU" sz="2400" dirty="0" smtClean="0">
                <a:latin typeface="Times New Roman" pitchFamily="18" charset="0"/>
                <a:cs typeface="Times New Roman" pitchFamily="18" charset="0"/>
              </a:rPr>
              <a:t> кун </a:t>
            </a:r>
            <a:r>
              <a:rPr lang="ru-RU" sz="2400" dirty="0" err="1" smtClean="0">
                <a:latin typeface="Times New Roman" pitchFamily="18" charset="0"/>
                <a:cs typeface="Times New Roman" pitchFamily="18" charset="0"/>
              </a:rPr>
              <a:t>қолганида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Марказий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сайлов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комиссиясига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сайловда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иштирок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этиш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тўғрисида</a:t>
            </a:r>
            <a:r>
              <a:rPr lang="ru-RU" sz="2400" dirty="0" smtClean="0">
                <a:latin typeface="Times New Roman" pitchFamily="18" charset="0"/>
                <a:cs typeface="Times New Roman" pitchFamily="18" charset="0"/>
              </a:rPr>
              <a:t> партия </a:t>
            </a:r>
            <a:r>
              <a:rPr lang="ru-RU" sz="2400" dirty="0" err="1" smtClean="0">
                <a:latin typeface="Times New Roman" pitchFamily="18" charset="0"/>
                <a:cs typeface="Times New Roman" pitchFamily="18" charset="0"/>
              </a:rPr>
              <a:t>раҳбари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томонидан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имзоланган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ариза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Адлия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вазирлигининг</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сиёсий</a:t>
            </a:r>
            <a:r>
              <a:rPr lang="ru-RU" sz="2400" dirty="0" smtClean="0">
                <a:latin typeface="Times New Roman" pitchFamily="18" charset="0"/>
                <a:cs typeface="Times New Roman" pitchFamily="18" charset="0"/>
              </a:rPr>
              <a:t> партия </a:t>
            </a:r>
            <a:r>
              <a:rPr lang="ru-RU" sz="2400" dirty="0" err="1" smtClean="0">
                <a:latin typeface="Times New Roman" pitchFamily="18" charset="0"/>
                <a:cs typeface="Times New Roman" pitchFamily="18" charset="0"/>
              </a:rPr>
              <a:t>рўйхатга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олинганлиги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кўрсатилган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маълумотномаси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бўлажак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номзод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тўғрисидаги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маълумотларни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тақдим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этиши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лозим</a:t>
            </a:r>
            <a:r>
              <a:rPr lang="ru-RU" sz="2400" dirty="0" smtClean="0">
                <a:latin typeface="Times New Roman" pitchFamily="18" charset="0"/>
                <a:cs typeface="Times New Roman" pitchFamily="18" charset="0"/>
              </a:rPr>
              <a:t>.</a:t>
            </a:r>
          </a:p>
        </p:txBody>
      </p:sp>
      <p:pic>
        <p:nvPicPr>
          <p:cNvPr id="61443"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04813"/>
            <a:ext cx="3959994"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367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ъект 2"/>
          <p:cNvSpPr>
            <a:spLocks noGrp="1"/>
          </p:cNvSpPr>
          <p:nvPr>
            <p:ph idx="1"/>
          </p:nvPr>
        </p:nvSpPr>
        <p:spPr>
          <a:xfrm>
            <a:off x="179388" y="115888"/>
            <a:ext cx="4968875" cy="4800600"/>
          </a:xfrm>
        </p:spPr>
        <p:txBody>
          <a:bodyPr>
            <a:normAutofit fontScale="92500" lnSpcReduction="10000"/>
          </a:bodyPr>
          <a:lstStyle/>
          <a:p>
            <a:pPr algn="just" eaLnBrk="1" hangingPunct="1"/>
            <a:r>
              <a:rPr lang="ru-RU" sz="2400" smtClean="0">
                <a:latin typeface="Times New Roman" pitchFamily="18" charset="0"/>
                <a:cs typeface="Times New Roman" pitchFamily="18" charset="0"/>
              </a:rPr>
              <a:t>Ўзбекистон Республикаси Президентлигига номзодлар кўрсатиш сайловга олтмиш беш кун қолганида бошланади ва қирқ беш кун қолганида тугайди. Номзодлар кўрсатиш сиёсий партияларнинг юқори органлари томонидан амалга оширилади. </a:t>
            </a:r>
            <a:r>
              <a:rPr lang="ru-RU" sz="2400" b="1" smtClean="0">
                <a:latin typeface="Times New Roman" pitchFamily="18" charset="0"/>
                <a:cs typeface="Times New Roman" pitchFamily="18" charset="0"/>
              </a:rPr>
              <a:t>Сиёсий партиянинг юқори органи Президентликка биттадан номзод кўрсатиши мумкин.</a:t>
            </a:r>
            <a:r>
              <a:rPr lang="ru-RU" sz="2400" smtClean="0">
                <a:latin typeface="Times New Roman" pitchFamily="18" charset="0"/>
                <a:cs typeface="Times New Roman" pitchFamily="18" charset="0"/>
              </a:rPr>
              <a:t> Сиёсий партия Ўзбекистон Республикаси Президентлигига фақат ўз партияси аъзолари орасидан ёки партиясизни номзод этиб кўрсатишга ваколатлидир,</a:t>
            </a:r>
          </a:p>
        </p:txBody>
      </p:sp>
      <p:pic>
        <p:nvPicPr>
          <p:cNvPr id="62467"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2388" y="476672"/>
            <a:ext cx="3687762" cy="61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955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ъект 2"/>
          <p:cNvSpPr>
            <a:spLocks noGrp="1"/>
          </p:cNvSpPr>
          <p:nvPr>
            <p:ph idx="1"/>
          </p:nvPr>
        </p:nvSpPr>
        <p:spPr>
          <a:xfrm>
            <a:off x="3419475" y="404813"/>
            <a:ext cx="5514975" cy="5843587"/>
          </a:xfrm>
        </p:spPr>
        <p:txBody>
          <a:bodyPr>
            <a:normAutofit lnSpcReduction="10000"/>
          </a:bodyPr>
          <a:lstStyle/>
          <a:p>
            <a:pPr algn="just" eaLnBrk="1" hangingPunct="1"/>
            <a:r>
              <a:rPr lang="ru-RU" sz="1800" smtClean="0">
                <a:latin typeface="Times New Roman" pitchFamily="18" charset="0"/>
                <a:cs typeface="Times New Roman" pitchFamily="18" charset="0"/>
              </a:rPr>
              <a:t>Сайловчилар фа</a:t>
            </a:r>
            <a:r>
              <a:rPr lang="uz-Cyrl-UZ" sz="1800" smtClean="0">
                <a:latin typeface="Times New Roman" pitchFamily="18" charset="0"/>
                <a:cs typeface="Times New Roman" pitchFamily="18" charset="0"/>
              </a:rPr>
              <a:t>қ</a:t>
            </a:r>
            <a:r>
              <a:rPr lang="ru-RU" sz="1800" smtClean="0">
                <a:latin typeface="Times New Roman" pitchFamily="18" charset="0"/>
                <a:cs typeface="Times New Roman" pitchFamily="18" charset="0"/>
              </a:rPr>
              <a:t>ат битта номзодни қўллаб-қўвватлаб, бир мартагина имзо қўйишга хақли. Бунда сайловчи ўз фамилиясини, исмини, отасининг исмини, тўғилган йилини </a:t>
            </a:r>
            <a:r>
              <a:rPr lang="ru-RU" sz="1800" b="1" smtClean="0">
                <a:latin typeface="Times New Roman" pitchFamily="18" charset="0"/>
                <a:cs typeface="Times New Roman" pitchFamily="18" charset="0"/>
              </a:rPr>
              <a:t>(ёши ўн саккизда бўлса, қўшимча равишда тўғилган куни ва ойини), яшаш жойи манзилини, паспортининг серияси ва тартиб рақамни, шунингдек имзо қўйган санани кўрсатади. Имзо варақасини имзо тўплаган шахс ўз фамилиясини, исмини, отасининг исмини, яшаш жойи манзилини, паспортининг серияси ва тартиб рақамини кўрсатган ҳолда, шунингдек тегишли сиёсий партиянинг туман, шаҳар тузилмаси раҳбари тасдиқлайди. </a:t>
            </a:r>
            <a:r>
              <a:rPr lang="ru-RU" sz="1800" smtClean="0">
                <a:latin typeface="Times New Roman" pitchFamily="18" charset="0"/>
                <a:cs typeface="Times New Roman" pitchFamily="18" charset="0"/>
              </a:rPr>
              <a:t>Сайловчилар имзосини тўплаш иш, хизмат, ўқиш, яшаш жойида, сайлов олди тадбирларида, шунингдек ташвиқот юритиш ва имзо тўплаш қонун ҳужжатлари билан тақиқланмаган бошқа жойларда олиб борилади. Имзо тўплаётган шахс томонидан сайловчиларни мажбур қилиш ва уларни пора эвазига ўзига оғдириб олишнинг ҳар қандай шакли жавобгарликка сабаб бўлади.</a:t>
            </a:r>
          </a:p>
          <a:p>
            <a:pPr algn="just" eaLnBrk="1" hangingPunct="1"/>
            <a:endParaRPr lang="ru-RU" sz="1600" smtClean="0">
              <a:latin typeface="Times New Roman" pitchFamily="18" charset="0"/>
              <a:cs typeface="Times New Roman" pitchFamily="18" charset="0"/>
            </a:endParaRPr>
          </a:p>
        </p:txBody>
      </p:sp>
      <p:pic>
        <p:nvPicPr>
          <p:cNvPr id="6349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309562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80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ъект 2"/>
          <p:cNvSpPr>
            <a:spLocks noGrp="1"/>
          </p:cNvSpPr>
          <p:nvPr>
            <p:ph idx="1"/>
          </p:nvPr>
        </p:nvSpPr>
        <p:spPr>
          <a:xfrm>
            <a:off x="179388" y="908720"/>
            <a:ext cx="8497068" cy="4104456"/>
          </a:xfrm>
        </p:spPr>
        <p:txBody>
          <a:bodyPr>
            <a:normAutofit/>
          </a:bodyPr>
          <a:lstStyle/>
          <a:p>
            <a:pPr algn="just" eaLnBrk="1" hangingPunct="1"/>
            <a:r>
              <a:rPr lang="ru-RU" sz="2400" dirty="0" err="1" smtClean="0">
                <a:latin typeface="Times New Roman" pitchFamily="18" charset="0"/>
                <a:cs typeface="Times New Roman" pitchFamily="18" charset="0"/>
              </a:rPr>
              <a:t>Марказий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сайлов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комиссияси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Ўзбекистон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Республикаси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Президентлигига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номзодларни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руйхатга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учун</a:t>
            </a:r>
            <a:r>
              <a:rPr lang="ru-RU" sz="2400"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ҳужжатларни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қабул</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қилишни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руйхатга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олиш</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муддати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тугашига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етти</a:t>
            </a:r>
            <a:r>
              <a:rPr lang="ru-RU" sz="2400" b="1" dirty="0" smtClean="0">
                <a:latin typeface="Times New Roman" pitchFamily="18" charset="0"/>
                <a:cs typeface="Times New Roman" pitchFamily="18" charset="0"/>
              </a:rPr>
              <a:t> кун </a:t>
            </a:r>
            <a:r>
              <a:rPr lang="ru-RU" sz="2400" b="1" dirty="0" err="1" smtClean="0">
                <a:latin typeface="Times New Roman" pitchFamily="18" charset="0"/>
                <a:cs typeface="Times New Roman" pitchFamily="18" charset="0"/>
              </a:rPr>
              <a:t>қолганида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тўхтатади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Ўзбекистон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Республикаси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Президентлигига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номзод</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этиб</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руйхатга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олинган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шахсга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руйхатга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олинганлик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гувоҳномаси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берилади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Номзодларни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рўйхатга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сайловга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ўттиз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беш</a:t>
            </a:r>
            <a:r>
              <a:rPr lang="ru-RU" sz="2400" dirty="0" smtClean="0">
                <a:latin typeface="Times New Roman" pitchFamily="18" charset="0"/>
                <a:cs typeface="Times New Roman" pitchFamily="18" charset="0"/>
              </a:rPr>
              <a:t> кун </a:t>
            </a:r>
            <a:r>
              <a:rPr lang="ru-RU" sz="2400" dirty="0" err="1" smtClean="0">
                <a:latin typeface="Times New Roman" pitchFamily="18" charset="0"/>
                <a:cs typeface="Times New Roman" pitchFamily="18" charset="0"/>
              </a:rPr>
              <a:t>қолганида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тугалланади</a:t>
            </a:r>
            <a:r>
              <a:rPr lang="ru-RU"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208330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ъект 2"/>
          <p:cNvSpPr>
            <a:spLocks noGrp="1"/>
          </p:cNvSpPr>
          <p:nvPr>
            <p:ph idx="1"/>
          </p:nvPr>
        </p:nvSpPr>
        <p:spPr>
          <a:xfrm>
            <a:off x="250825" y="188913"/>
            <a:ext cx="8642350" cy="2879725"/>
          </a:xfrm>
        </p:spPr>
        <p:txBody>
          <a:bodyPr/>
          <a:lstStyle/>
          <a:p>
            <a:pPr algn="just" eaLnBrk="1" hangingPunct="1"/>
            <a:r>
              <a:rPr lang="ru-RU" sz="2400" smtClean="0">
                <a:latin typeface="Times New Roman" pitchFamily="18" charset="0"/>
                <a:cs typeface="Times New Roman" pitchFamily="18" charset="0"/>
              </a:rPr>
              <a:t>Умумхалқ сайловлари орқали давлат бошлиғи ва давлат ҳокимиятининг вакиллик органлари депутатларини сайлаш демократик хуқуқий давлатнинг энг муҳим белгисидир. «</a:t>
            </a:r>
            <a:r>
              <a:rPr lang="ru-RU" sz="2400" b="1" smtClean="0">
                <a:latin typeface="Times New Roman" pitchFamily="18" charset="0"/>
                <a:cs typeface="Times New Roman" pitchFamily="18" charset="0"/>
              </a:rPr>
              <a:t>Инсон хуқуқлари умумжаҳон Декларацияси»нинг 21-моддасида «Ҳар бир инсон бевосита ёки эркин сайланган вакиллар воситаси орқали ўз мамлакатини бошқаришда қатнашиш хуқуқига эга»</a:t>
            </a:r>
            <a:r>
              <a:rPr lang="ru-RU" sz="2400" smtClean="0">
                <a:latin typeface="Times New Roman" pitchFamily="18" charset="0"/>
                <a:cs typeface="Times New Roman" pitchFamily="18" charset="0"/>
              </a:rPr>
              <a:t>лиги белгиланган.</a:t>
            </a:r>
          </a:p>
        </p:txBody>
      </p:sp>
      <p:pic>
        <p:nvPicPr>
          <p:cNvPr id="6553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213100"/>
            <a:ext cx="251936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2913" y="3235325"/>
            <a:ext cx="208756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213100"/>
            <a:ext cx="2881313"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983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ъект 2"/>
          <p:cNvSpPr>
            <a:spLocks noGrp="1"/>
          </p:cNvSpPr>
          <p:nvPr>
            <p:ph idx="1"/>
          </p:nvPr>
        </p:nvSpPr>
        <p:spPr>
          <a:xfrm>
            <a:off x="250825" y="260350"/>
            <a:ext cx="8683625" cy="2592388"/>
          </a:xfrm>
        </p:spPr>
        <p:txBody>
          <a:bodyPr>
            <a:normAutofit fontScale="92500"/>
          </a:bodyPr>
          <a:lstStyle/>
          <a:p>
            <a:pPr algn="just" eaLnBrk="1" hangingPunct="1"/>
            <a:r>
              <a:rPr lang="ru-RU" sz="2800" b="1" smtClean="0">
                <a:latin typeface="Times New Roman" pitchFamily="18" charset="0"/>
                <a:cs typeface="Times New Roman" pitchFamily="18" charset="0"/>
              </a:rPr>
              <a:t>1994 йилнинг 5 майида Ўзбекистон Республикасининг «Фуқаролар сайлов хуқуқларининг кафолатлари тўғрисида»</a:t>
            </a:r>
            <a:r>
              <a:rPr lang="ru-RU" sz="2800" smtClean="0"/>
              <a:t>ги махсус қонуни қабул қилинди. Мазкур қонун миллий сайлов хуқуқи қонунчилиги тизимида ва фуқароларнинг сайлов хуқуқларини таъминлашда принципиал аҳамиятга эга.</a:t>
            </a:r>
          </a:p>
        </p:txBody>
      </p:sp>
      <p:pic>
        <p:nvPicPr>
          <p:cNvPr id="66563"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500438"/>
            <a:ext cx="64801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624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3" y="1003301"/>
            <a:ext cx="5288459" cy="4225900"/>
          </a:xfrm>
        </p:spPr>
        <p:txBody>
          <a:bodyPr rtlCol="0">
            <a:noAutofit/>
          </a:bodyPr>
          <a:lstStyle/>
          <a:p>
            <a:pPr fontAlgn="auto">
              <a:spcAft>
                <a:spcPts val="0"/>
              </a:spcAft>
              <a:defRPr/>
            </a:pPr>
            <a:r>
              <a:rPr lang="ru-RU" sz="2800" b="1" dirty="0" err="1">
                <a:latin typeface="Times New Roman" panose="02020603050405020304" pitchFamily="18" charset="0"/>
                <a:cs typeface="Times New Roman" panose="02020603050405020304" pitchFamily="18" charset="0"/>
              </a:rPr>
              <a:t>Фуқароларнинг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бевосита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сайлов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жараёнида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ўзлари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эркин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сайлайдиган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вакиллари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орқали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мамлакатни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бошқаришда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қатнашиш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ҳуқуқининг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амалга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оширилиши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учун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яратилган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имкониятга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қараб</a:t>
            </a:r>
            <a:r>
              <a:rPr lang="ru-RU" sz="2800" b="1" dirty="0">
                <a:latin typeface="Times New Roman" panose="02020603050405020304" pitchFamily="18" charset="0"/>
                <a:cs typeface="Times New Roman" panose="02020603050405020304" pitchFamily="18" charset="0"/>
              </a:rPr>
              <a:t>, у </a:t>
            </a:r>
            <a:r>
              <a:rPr lang="ru-RU" sz="2800" b="1" dirty="0" err="1">
                <a:latin typeface="Times New Roman" panose="02020603050405020304" pitchFamily="18" charset="0"/>
                <a:cs typeface="Times New Roman" panose="02020603050405020304" pitchFamily="18" charset="0"/>
              </a:rPr>
              <a:t>ёки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давлат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қай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ҳаражада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демократик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тамойиллар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асосида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яшаётганлигига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баҳо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бериш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мумкин</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pic>
        <p:nvPicPr>
          <p:cNvPr id="3993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6000"/>
            <a:ext cx="3672407" cy="456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418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368935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ru-RU">
                <a:latin typeface="Corbel" pitchFamily="34" charset="0"/>
              </a:rPr>
              <a:t/>
            </a:r>
            <a:br>
              <a:rPr lang="ru-RU">
                <a:latin typeface="Corbel" pitchFamily="34" charset="0"/>
              </a:rPr>
            </a:br>
            <a:endParaRPr lang="ru-RU">
              <a:latin typeface="Corbel" pitchFamily="34" charset="0"/>
            </a:endParaRPr>
          </a:p>
        </p:txBody>
      </p:sp>
      <p:sp>
        <p:nvSpPr>
          <p:cNvPr id="67587" name="Объект 4"/>
          <p:cNvSpPr>
            <a:spLocks noGrp="1"/>
          </p:cNvSpPr>
          <p:nvPr>
            <p:ph idx="1"/>
          </p:nvPr>
        </p:nvSpPr>
        <p:spPr>
          <a:xfrm>
            <a:off x="323850" y="115888"/>
            <a:ext cx="5111750" cy="6265862"/>
          </a:xfrm>
        </p:spPr>
        <p:txBody>
          <a:bodyPr/>
          <a:lstStyle/>
          <a:p>
            <a:pPr algn="just" eaLnBrk="1" fontAlgn="t" hangingPunct="1"/>
            <a:r>
              <a:rPr lang="ru-RU" sz="2000" smtClean="0">
                <a:latin typeface="Times New Roman" pitchFamily="18" charset="0"/>
                <a:cs typeface="Times New Roman" pitchFamily="18" charset="0"/>
              </a:rPr>
              <a:t>Саломатлигининг ҳолати ёки бошқа сабабларга кўра овоз бериш биносига кела олмайдиган сайловчилар участка сайлов комиссиясига тегишли илтимос билан мурожаат этиш хуқуқига эга, бу комиссия овоз беришни ана шу сайловчилар турган жойда ташкил этиши шарт.</a:t>
            </a:r>
          </a:p>
          <a:p>
            <a:pPr algn="just" eaLnBrk="1" fontAlgn="t" hangingPunct="1"/>
            <a:r>
              <a:rPr lang="ru-RU" sz="2000" b="1" smtClean="0">
                <a:latin typeface="Times New Roman" pitchFamily="18" charset="0"/>
                <a:cs typeface="Times New Roman" pitchFamily="18" charset="0"/>
              </a:rPr>
              <a:t>Ўзбекистон Республикасининг ҳар бир фуқаросига унинг сайлов хуқуқлари суд йўли билан ҳимоя этилиши, сайлов комиссияларининг, давлат органларининг, мансабдор шахсларнинг, жамоат бирлашмаларининг ғайриқонуний хатти-ҳаракатлари устидан судга шикоят қилиш имкониятлари кафолатланади.</a:t>
            </a:r>
          </a:p>
          <a:p>
            <a:pPr algn="just"/>
            <a:endParaRPr lang="ru-RU" sz="2000" b="1" smtClean="0">
              <a:latin typeface="Times New Roman" pitchFamily="18" charset="0"/>
              <a:cs typeface="Times New Roman" pitchFamily="18" charset="0"/>
            </a:endParaRPr>
          </a:p>
        </p:txBody>
      </p:sp>
      <p:pic>
        <p:nvPicPr>
          <p:cNvPr id="67588"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00013"/>
            <a:ext cx="332422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43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ъект 2"/>
          <p:cNvSpPr>
            <a:spLocks noGrp="1"/>
          </p:cNvSpPr>
          <p:nvPr>
            <p:ph idx="1"/>
          </p:nvPr>
        </p:nvSpPr>
        <p:spPr>
          <a:xfrm>
            <a:off x="323850" y="333375"/>
            <a:ext cx="8610600" cy="2808288"/>
          </a:xfrm>
        </p:spPr>
        <p:txBody>
          <a:bodyPr>
            <a:normAutofit lnSpcReduction="10000"/>
          </a:bodyPr>
          <a:lstStyle/>
          <a:p>
            <a:pPr algn="just"/>
            <a:r>
              <a:rPr lang="ru-RU" sz="2400" smtClean="0"/>
              <a:t>Ўзбекистон Республикаси сайлов қонунчилигида мустаҳкамланган қоидалар фуқароларнинг сайлов ва </a:t>
            </a:r>
            <a:r>
              <a:rPr lang="ru-RU" sz="2400" b="1" smtClean="0"/>
              <a:t>референдумларда қатнашиш </a:t>
            </a:r>
            <a:r>
              <a:rPr lang="ru-RU" sz="2400" smtClean="0"/>
              <a:t>орқали давлат ва жамият ишларини бошқаришда иштирок этишларига, хусусан, у орқали мамлакатнинг эртанги куни ва келажагига дахлдор энг муҳим масалаларни хал қилишда бевосита қатнашишлари учун етарли хуқуқ ва кафолатлар берилганлиги билан ажралиб туради.</a:t>
            </a:r>
          </a:p>
        </p:txBody>
      </p:sp>
      <p:pic>
        <p:nvPicPr>
          <p:cNvPr id="6861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716338"/>
            <a:ext cx="3333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00463"/>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015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ъект 1"/>
          <p:cNvSpPr>
            <a:spLocks noGrp="1"/>
          </p:cNvSpPr>
          <p:nvPr>
            <p:ph idx="1"/>
          </p:nvPr>
        </p:nvSpPr>
        <p:spPr/>
        <p:txBody>
          <a:bodyPr/>
          <a:lstStyle/>
          <a:p>
            <a:pPr marL="0" indent="0" algn="ctr" eaLnBrk="1" hangingPunct="1">
              <a:buNone/>
            </a:pPr>
            <a:r>
              <a:rPr lang="uz-Cyrl-UZ" sz="5400" b="1" dirty="0" smtClean="0"/>
              <a:t>Эътиборингиз</a:t>
            </a:r>
          </a:p>
          <a:p>
            <a:pPr marL="0" indent="0" algn="ctr" eaLnBrk="1" hangingPunct="1">
              <a:buNone/>
            </a:pPr>
            <a:r>
              <a:rPr lang="uz-Cyrl-UZ" sz="5400" b="1" dirty="0" smtClean="0"/>
              <a:t> учун </a:t>
            </a:r>
            <a:r>
              <a:rPr lang="uz-Cyrl-UZ" sz="5400" b="1" dirty="0" smtClean="0"/>
              <a:t>рахмат</a:t>
            </a:r>
            <a:endParaRPr lang="uz-Cyrl-UZ" sz="5400" b="1" dirty="0" smtClean="0"/>
          </a:p>
        </p:txBody>
      </p:sp>
    </p:spTree>
    <p:extLst>
      <p:ext uri="{BB962C8B-B14F-4D97-AF65-F5344CB8AC3E}">
        <p14:creationId xmlns:p14="http://schemas.microsoft.com/office/powerpoint/2010/main" val="2594582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24744"/>
            <a:ext cx="8172524" cy="4872037"/>
          </a:xfrm>
        </p:spPr>
        <p:txBody>
          <a:bodyPr>
            <a:normAutofit/>
          </a:bodyPr>
          <a:lstStyle/>
          <a:p>
            <a:pPr marL="0" indent="0" algn="ctr" fontAlgn="auto">
              <a:spcAft>
                <a:spcPts val="0"/>
              </a:spcAft>
              <a:buFont typeface="Arial" panose="020B0604020202020204" pitchFamily="34" charset="0"/>
              <a:buNone/>
              <a:defRPr/>
            </a:pPr>
            <a:r>
              <a:rPr lang="uz-Cyrl-UZ" sz="2700" b="1" dirty="0" smtClean="0">
                <a:latin typeface="Times New Roman" panose="02020603050405020304" pitchFamily="18" charset="0"/>
                <a:cs typeface="Times New Roman" panose="02020603050405020304" pitchFamily="18" charset="0"/>
              </a:rPr>
              <a:t>Ҳ</a:t>
            </a:r>
            <a:r>
              <a:rPr lang="ru-RU" sz="2700" b="1" dirty="0" err="1" smtClean="0">
                <a:latin typeface="Times New Roman" panose="02020603050405020304" pitchFamily="18" charset="0"/>
                <a:cs typeface="Times New Roman" panose="02020603050405020304" pitchFamily="18" charset="0"/>
              </a:rPr>
              <a:t>озирги</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даврда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демократик</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сиёсий</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тартиб</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жорий</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дилинган</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мамлакатлар</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сиёсий-ҳуқуқий</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тизимининг</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асосий</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доидасига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айланган</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сайлаш</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ва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сайланиш</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ҳуқуқи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ў</a:t>
            </a:r>
            <a:r>
              <a:rPr lang="ru-RU" sz="2700" b="1" dirty="0" err="1" smtClean="0">
                <a:latin typeface="Times New Roman" panose="02020603050405020304" pitchFamily="18" charset="0"/>
                <a:cs typeface="Times New Roman" panose="02020603050405020304" pitchFamily="18" charset="0"/>
              </a:rPr>
              <a:t>зининг</a:t>
            </a:r>
            <a:r>
              <a:rPr lang="ru-RU" sz="2700" b="1" dirty="0" smtClean="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узоқ</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ў</a:t>
            </a:r>
            <a:r>
              <a:rPr lang="ru-RU" sz="2700" b="1" dirty="0" err="1" smtClean="0">
                <a:latin typeface="Times New Roman" panose="02020603050405020304" pitchFamily="18" charset="0"/>
                <a:cs typeface="Times New Roman" panose="02020603050405020304" pitchFamily="18" charset="0"/>
              </a:rPr>
              <a:t>тмишига</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эга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Давлатнинг</a:t>
            </a:r>
            <a:r>
              <a:rPr lang="ru-RU" sz="2700" b="1" dirty="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алоҳида</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ваколатга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эга</a:t>
            </a:r>
            <a:r>
              <a:rPr lang="ru-RU" sz="2700" b="1" dirty="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бўлган</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айрим</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органларини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ва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мансабдор</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шахсларини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сайлаш</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қ</a:t>
            </a:r>
            <a:r>
              <a:rPr lang="ru-RU" sz="2700" b="1" dirty="0" err="1" smtClean="0">
                <a:latin typeface="Times New Roman" panose="02020603050405020304" pitchFamily="18" charset="0"/>
                <a:cs typeface="Times New Roman" panose="02020603050405020304" pitchFamily="18" charset="0"/>
              </a:rPr>
              <a:t>адимги</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даврларда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Хитой</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Ҳ</a:t>
            </a:r>
            <a:r>
              <a:rPr lang="ru-RU" sz="2700" b="1" dirty="0" err="1" smtClean="0">
                <a:latin typeface="Times New Roman" panose="02020603050405020304" pitchFamily="18" charset="0"/>
                <a:cs typeface="Times New Roman" panose="02020603050405020304" pitchFamily="18" charset="0"/>
              </a:rPr>
              <a:t>индистон</a:t>
            </a:r>
            <a:r>
              <a:rPr lang="ru-RU" sz="2700" b="1" dirty="0">
                <a:latin typeface="Times New Roman" panose="02020603050405020304" pitchFamily="18" charset="0"/>
                <a:cs typeface="Times New Roman" panose="02020603050405020304" pitchFamily="18" charset="0"/>
              </a:rPr>
              <a:t>, Афина, Рим </a:t>
            </a:r>
            <a:r>
              <a:rPr lang="ru-RU" sz="2700" b="1" dirty="0" err="1">
                <a:latin typeface="Times New Roman" panose="02020603050405020304" pitchFamily="18" charset="0"/>
                <a:cs typeface="Times New Roman" panose="02020603050405020304" pitchFamily="18" charset="0"/>
              </a:rPr>
              <a:t>каби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мамлакатларда</a:t>
            </a:r>
            <a:r>
              <a:rPr lang="ru-RU" sz="2700" b="1" dirty="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расм</a:t>
            </a:r>
            <a:r>
              <a:rPr lang="ru-RU" sz="2700" b="1" dirty="0" smtClean="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бўлган</a:t>
            </a:r>
            <a:r>
              <a:rPr lang="ru-RU"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840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ъект 2"/>
          <p:cNvSpPr>
            <a:spLocks noGrp="1"/>
          </p:cNvSpPr>
          <p:nvPr>
            <p:ph idx="1"/>
          </p:nvPr>
        </p:nvSpPr>
        <p:spPr bwMode="auto">
          <a:xfrm>
            <a:off x="136525" y="1209675"/>
            <a:ext cx="5389563" cy="4624388"/>
          </a:xfrm>
        </p:spPr>
        <p:txBody>
          <a:bodyPr wrap="square" numCol="1" anchor="t" anchorCtr="0" compatLnSpc="1">
            <a:prstTxWarp prst="textNoShape">
              <a:avLst/>
            </a:prstTxWarp>
            <a:normAutofit lnSpcReduction="10000"/>
          </a:bodyPr>
          <a:lstStyle/>
          <a:p>
            <a:pPr marL="0" indent="0">
              <a:buFont typeface="Arial" charset="0"/>
              <a:buNone/>
            </a:pPr>
            <a:r>
              <a:rPr lang="ru-RU" sz="3000" b="1" smtClean="0">
                <a:latin typeface="Times New Roman" pitchFamily="18" charset="0"/>
                <a:cs typeface="Times New Roman" pitchFamily="18" charset="0"/>
              </a:rPr>
              <a:t>Ўзбекистон Республикасида демократик ҳуқуқий давлатни барпо этиш ва фу</a:t>
            </a:r>
            <a:r>
              <a:rPr lang="uz-Cyrl-UZ" sz="3000" b="1" smtClean="0">
                <a:latin typeface="Times New Roman" pitchFamily="18" charset="0"/>
                <a:cs typeface="Times New Roman" pitchFamily="18" charset="0"/>
              </a:rPr>
              <a:t>қ</a:t>
            </a:r>
            <a:r>
              <a:rPr lang="ru-RU" sz="3000" b="1" smtClean="0">
                <a:latin typeface="Times New Roman" pitchFamily="18" charset="0"/>
                <a:cs typeface="Times New Roman" pitchFamily="18" charset="0"/>
              </a:rPr>
              <a:t>аролик жамияти асосларини шакллантиришга қ</a:t>
            </a:r>
            <a:r>
              <a:rPr lang="uz-Cyrl-UZ" sz="3000" b="1" smtClean="0">
                <a:latin typeface="Times New Roman" pitchFamily="18" charset="0"/>
                <a:cs typeface="Times New Roman" pitchFamily="18" charset="0"/>
              </a:rPr>
              <a:t>а</a:t>
            </a:r>
            <a:r>
              <a:rPr lang="ru-RU" sz="3000" b="1" smtClean="0">
                <a:latin typeface="Times New Roman" pitchFamily="18" charset="0"/>
                <a:cs typeface="Times New Roman" pitchFamily="18" charset="0"/>
              </a:rPr>
              <a:t>ратилган изчил исло</a:t>
            </a:r>
            <a:r>
              <a:rPr lang="uz-Cyrl-UZ" sz="3000" b="1" smtClean="0">
                <a:latin typeface="Times New Roman" pitchFamily="18" charset="0"/>
                <a:cs typeface="Times New Roman" pitchFamily="18" charset="0"/>
              </a:rPr>
              <a:t>ҳ</a:t>
            </a:r>
            <a:r>
              <a:rPr lang="ru-RU" sz="3000" b="1" smtClean="0">
                <a:latin typeface="Times New Roman" pitchFamily="18" charset="0"/>
                <a:cs typeface="Times New Roman" pitchFamily="18" charset="0"/>
              </a:rPr>
              <a:t>отлар ўтказиб келинмо</a:t>
            </a:r>
            <a:r>
              <a:rPr lang="uz-Cyrl-UZ" sz="3000" b="1" smtClean="0">
                <a:latin typeface="Times New Roman" pitchFamily="18" charset="0"/>
                <a:cs typeface="Times New Roman" pitchFamily="18" charset="0"/>
              </a:rPr>
              <a:t>қ</a:t>
            </a:r>
            <a:r>
              <a:rPr lang="ru-RU" sz="3000" b="1" smtClean="0">
                <a:latin typeface="Times New Roman" pitchFamily="18" charset="0"/>
                <a:cs typeface="Times New Roman" pitchFamily="18" charset="0"/>
              </a:rPr>
              <a:t>да. Бу ислоҳотлар давлат ва жамият ҳаётининг барча жабҳаларини қамраб олган. </a:t>
            </a:r>
          </a:p>
        </p:txBody>
      </p:sp>
      <p:pic>
        <p:nvPicPr>
          <p:cNvPr id="4198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6088" y="1385888"/>
            <a:ext cx="34544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626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866775"/>
            <a:ext cx="5229597" cy="4794473"/>
          </a:xfrm>
        </p:spPr>
        <p:txBody>
          <a:bodyPr>
            <a:normAutofit fontScale="92500" lnSpcReduction="10000"/>
          </a:bodyPr>
          <a:lstStyle/>
          <a:p>
            <a:pPr marL="0" indent="0" fontAlgn="auto">
              <a:spcAft>
                <a:spcPts val="0"/>
              </a:spcAft>
              <a:buFont typeface="Arial" panose="020B0604020202020204" pitchFamily="34" charset="0"/>
              <a:buNone/>
              <a:defRPr/>
            </a:pPr>
            <a:r>
              <a:rPr lang="ru-RU" sz="2700" b="1" dirty="0" err="1">
                <a:latin typeface="Times New Roman" panose="02020603050405020304" pitchFamily="18" charset="0"/>
                <a:cs typeface="Times New Roman" panose="02020603050405020304" pitchFamily="18" charset="0"/>
              </a:rPr>
              <a:t>Демократик</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давлат</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фуқароларнинг</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эркинлиги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ва</a:t>
            </a:r>
            <a:r>
              <a:rPr lang="ru-RU" sz="2700" b="1" dirty="0">
                <a:latin typeface="Times New Roman" panose="02020603050405020304" pitchFamily="18" charset="0"/>
                <a:cs typeface="Times New Roman" panose="02020603050405020304" pitchFamily="18" charset="0"/>
              </a:rPr>
              <a:t> </a:t>
            </a:r>
            <a:r>
              <a:rPr lang="uz-Cyrl-UZ" sz="2700" b="1" dirty="0">
                <a:latin typeface="Times New Roman" panose="02020603050405020304" pitchFamily="18" charset="0"/>
                <a:cs typeface="Times New Roman" panose="02020603050405020304" pitchFamily="18" charset="0"/>
              </a:rPr>
              <a:t>ҳ</a:t>
            </a:r>
            <a:r>
              <a:rPr lang="ru-RU" sz="2700" b="1" dirty="0" err="1">
                <a:latin typeface="Times New Roman" panose="02020603050405020304" pitchFamily="18" charset="0"/>
                <a:cs typeface="Times New Roman" panose="02020603050405020304" pitchFamily="18" charset="0"/>
              </a:rPr>
              <a:t>урфикрлилигига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асосланган</a:t>
            </a:r>
            <a:r>
              <a:rPr lang="ru-RU" sz="2700" b="1" dirty="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фуқаролик</a:t>
            </a:r>
            <a:r>
              <a:rPr lang="ru-RU" sz="2700" b="1" dirty="0" smtClean="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жамияти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демократиясининг</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муҳим</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ажралмас</a:t>
            </a:r>
            <a:r>
              <a:rPr lang="ru-RU" sz="2700" b="1" dirty="0">
                <a:latin typeface="Times New Roman" panose="02020603050405020304" pitchFamily="18" charset="0"/>
                <a:cs typeface="Times New Roman" panose="02020603050405020304" pitchFamily="18" charset="0"/>
              </a:rPr>
              <a:t> </a:t>
            </a:r>
            <a:r>
              <a:rPr lang="uz-Cyrl-UZ" sz="2700" b="1" dirty="0">
                <a:latin typeface="Times New Roman" panose="02020603050405020304" pitchFamily="18" charset="0"/>
                <a:cs typeface="Times New Roman" panose="02020603050405020304" pitchFamily="18" charset="0"/>
              </a:rPr>
              <a:t>қ</a:t>
            </a:r>
            <a:r>
              <a:rPr lang="ru-RU" sz="2700" b="1" dirty="0" err="1">
                <a:latin typeface="Times New Roman" panose="02020603050405020304" pitchFamily="18" charset="0"/>
                <a:cs typeface="Times New Roman" panose="02020603050405020304" pitchFamily="18" charset="0"/>
              </a:rPr>
              <a:t>исмидир</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Мазкур</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давлатнинг</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легитимлилиги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асосини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эса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халқ</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суверенитети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ташкил</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этади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Ўз</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навбатида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халқ</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суверенитетининг</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амалда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намоён</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бўлишининг</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асосини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сайловлар</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орқали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ташкил</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этилган</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давлат</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ҳокимияти</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ифода</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этади</a:t>
            </a:r>
            <a:r>
              <a:rPr lang="ru-RU" sz="2700" b="1" dirty="0">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endParaRPr lang="ru-RU" dirty="0"/>
          </a:p>
        </p:txBody>
      </p:sp>
      <p:pic>
        <p:nvPicPr>
          <p:cNvPr id="43011"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3529087"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6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4950" y="1014413"/>
            <a:ext cx="5057775" cy="4475162"/>
          </a:xfrm>
        </p:spPr>
        <p:txBody>
          <a:bodyPr>
            <a:normAutofit fontScale="85000" lnSpcReduction="10000"/>
          </a:bodyPr>
          <a:lstStyle/>
          <a:p>
            <a:pPr marL="0" indent="0" fontAlgn="auto">
              <a:spcAft>
                <a:spcPts val="0"/>
              </a:spcAft>
              <a:buFont typeface="Arial" panose="020B0604020202020204" pitchFamily="34" charset="0"/>
              <a:buNone/>
              <a:defRPr/>
            </a:pPr>
            <a:r>
              <a:rPr lang="ru-RU" sz="3000" b="1" dirty="0" err="1">
                <a:latin typeface="Times New Roman" panose="02020603050405020304" pitchFamily="18" charset="0"/>
                <a:cs typeface="Times New Roman" panose="02020603050405020304" pitchFamily="18" charset="0"/>
              </a:rPr>
              <a:t>Сайловлар</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демократияни</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амалга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оширишнинг</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бевосита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шакли</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бўлиб</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фуқароларни</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уюшган</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ҳолда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ўзлари</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яшаб</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турган</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давлат</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ва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жамиятни</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бошқариш</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жараёнларига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сафарбар</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этади</a:t>
            </a:r>
            <a:r>
              <a:rPr lang="ru-RU" sz="3000" b="1" dirty="0">
                <a:latin typeface="Times New Roman" panose="02020603050405020304" pitchFamily="18" charset="0"/>
                <a:cs typeface="Times New Roman" panose="02020603050405020304" pitchFamily="18" charset="0"/>
              </a:rPr>
              <a:t>. Бунда </a:t>
            </a:r>
            <a:r>
              <a:rPr lang="ru-RU" sz="3000" b="1" dirty="0" err="1">
                <a:latin typeface="Times New Roman" panose="02020603050405020304" pitchFamily="18" charset="0"/>
                <a:cs typeface="Times New Roman" panose="02020603050405020304" pitchFamily="18" charset="0"/>
              </a:rPr>
              <a:t>фуқаролар</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ҳар</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қандай</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жараённинг</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иштирокчиси</a:t>
            </a:r>
            <a:r>
              <a:rPr lang="ru-RU" sz="3000" b="1" dirty="0">
                <a:latin typeface="Times New Roman" panose="02020603050405020304" pitchFamily="18" charset="0"/>
                <a:cs typeface="Times New Roman" panose="02020603050405020304" pitchFamily="18" charset="0"/>
              </a:rPr>
              <a:t> </a:t>
            </a:r>
            <a:r>
              <a:rPr lang="ru-RU" sz="3000" b="1" dirty="0" err="1" smtClean="0">
                <a:latin typeface="Times New Roman" panose="02020603050405020304" pitchFamily="18" charset="0"/>
                <a:cs typeface="Times New Roman" panose="02020603050405020304" pitchFamily="18" charset="0"/>
              </a:rPr>
              <a:t>бўлганидек</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сайлов</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жараёнида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иштирок</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этиб</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ў</a:t>
            </a:r>
            <a:r>
              <a:rPr lang="ru-RU" sz="3000" b="1" dirty="0" err="1" smtClean="0">
                <a:latin typeface="Times New Roman" panose="02020603050405020304" pitchFamily="18" charset="0"/>
                <a:cs typeface="Times New Roman" panose="02020603050405020304" pitchFamily="18" charset="0"/>
              </a:rPr>
              <a:t>зига</a:t>
            </a:r>
            <a:r>
              <a:rPr lang="ru-RU" sz="3000" b="1" dirty="0" smtClean="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сиёсий</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тажриба</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орттирадилар</a:t>
            </a:r>
            <a:endParaRPr lang="ru-RU" sz="3000" b="1" dirty="0">
              <a:latin typeface="Times New Roman" panose="02020603050405020304" pitchFamily="18" charset="0"/>
              <a:cs typeface="Times New Roman" panose="02020603050405020304" pitchFamily="18" charset="0"/>
            </a:endParaRPr>
          </a:p>
        </p:txBody>
      </p:sp>
      <p:pic>
        <p:nvPicPr>
          <p:cNvPr id="4403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125538"/>
            <a:ext cx="33813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36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0563" y="981075"/>
            <a:ext cx="4319587" cy="4064000"/>
          </a:xfrm>
        </p:spPr>
        <p:txBody>
          <a:bodyPr>
            <a:normAutofit fontScale="92500"/>
          </a:bodyPr>
          <a:lstStyle/>
          <a:p>
            <a:pPr marL="0" indent="0" fontAlgn="auto">
              <a:spcAft>
                <a:spcPts val="0"/>
              </a:spcAft>
              <a:buFont typeface="Arial" panose="020B0604020202020204" pitchFamily="34" charset="0"/>
              <a:buNone/>
              <a:defRPr/>
            </a:pPr>
            <a:r>
              <a:rPr lang="ru-RU" sz="4050" b="1" dirty="0" err="1">
                <a:latin typeface="Times New Roman" panose="02020603050405020304" pitchFamily="18" charset="0"/>
                <a:cs typeface="Times New Roman" panose="02020603050405020304" pitchFamily="18" charset="0"/>
              </a:rPr>
              <a:t>Демократик</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давлатнинг</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муҳим</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белгиларидан</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бирини</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вакиллик</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демократияси</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ташкил</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этади</a:t>
            </a:r>
            <a:r>
              <a:rPr lang="ru-RU" sz="4050" b="1" dirty="0">
                <a:latin typeface="Times New Roman" panose="02020603050405020304" pitchFamily="18" charset="0"/>
                <a:cs typeface="Times New Roman" panose="02020603050405020304" pitchFamily="18" charset="0"/>
              </a:rPr>
              <a:t>. </a:t>
            </a:r>
          </a:p>
        </p:txBody>
      </p:sp>
      <p:pic>
        <p:nvPicPr>
          <p:cNvPr id="4505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54063"/>
            <a:ext cx="3732212"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51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175" y="1543050"/>
            <a:ext cx="7589217" cy="3802063"/>
          </a:xfrm>
        </p:spPr>
        <p:txBody>
          <a:bodyPr rtlCol="0">
            <a:noAutofit/>
          </a:bodyPr>
          <a:lstStyle/>
          <a:p>
            <a:pPr fontAlgn="auto">
              <a:spcAft>
                <a:spcPts val="0"/>
              </a:spcAft>
              <a:defRPr/>
            </a:pPr>
            <a:r>
              <a:rPr lang="ru-RU" sz="4050" b="1" dirty="0" err="1">
                <a:latin typeface="Times New Roman" panose="02020603050405020304" pitchFamily="18" charset="0"/>
                <a:cs typeface="Times New Roman" panose="02020603050405020304" pitchFamily="18" charset="0"/>
              </a:rPr>
              <a:t>Демократик</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сайловлар</a:t>
            </a:r>
            <a:r>
              <a:rPr lang="ru-RU" sz="4050" b="1" dirty="0">
                <a:latin typeface="Times New Roman" panose="02020603050405020304" pitchFamily="18" charset="0"/>
                <a:cs typeface="Times New Roman" panose="02020603050405020304" pitchFamily="18" charset="0"/>
              </a:rPr>
              <a:t> – </a:t>
            </a:r>
            <a:r>
              <a:rPr lang="ru-RU" sz="4050" b="1" dirty="0" err="1">
                <a:latin typeface="Times New Roman" panose="02020603050405020304" pitchFamily="18" charset="0"/>
                <a:cs typeface="Times New Roman" panose="02020603050405020304" pitchFamily="18" charset="0"/>
              </a:rPr>
              <a:t>ҳокимият</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масаласининг</a:t>
            </a:r>
            <a:r>
              <a:rPr lang="ru-RU" sz="4050" b="1" dirty="0">
                <a:latin typeface="Times New Roman" panose="02020603050405020304" pitchFamily="18" charset="0"/>
                <a:cs typeface="Times New Roman" panose="02020603050405020304" pitchFamily="18" charset="0"/>
              </a:rPr>
              <a:t> куч </a:t>
            </a:r>
            <a:r>
              <a:rPr lang="ru-RU" sz="4050" b="1" dirty="0" err="1">
                <a:latin typeface="Times New Roman" panose="02020603050405020304" pitchFamily="18" charset="0"/>
                <a:cs typeface="Times New Roman" panose="02020603050405020304" pitchFamily="18" charset="0"/>
              </a:rPr>
              <a:t>билан</a:t>
            </a:r>
            <a:r>
              <a:rPr lang="ru-RU" sz="4050" b="1" dirty="0">
                <a:latin typeface="Times New Roman" panose="02020603050405020304" pitchFamily="18" charset="0"/>
                <a:cs typeface="Times New Roman" panose="02020603050405020304" pitchFamily="18" charset="0"/>
              </a:rPr>
              <a:t> </a:t>
            </a:r>
            <a:r>
              <a:rPr lang="uz-Cyrl-UZ" sz="4050" b="1" dirty="0">
                <a:latin typeface="Times New Roman" panose="02020603050405020304" pitchFamily="18" charset="0"/>
                <a:cs typeface="Times New Roman" panose="02020603050405020304" pitchFamily="18" charset="0"/>
              </a:rPr>
              <a:t>ҳ</a:t>
            </a:r>
            <a:r>
              <a:rPr lang="ru-RU" sz="4050" b="1" dirty="0">
                <a:latin typeface="Times New Roman" panose="02020603050405020304" pitchFamily="18" charset="0"/>
                <a:cs typeface="Times New Roman" panose="02020603050405020304" pitchFamily="18" charset="0"/>
              </a:rPr>
              <a:t>ал </a:t>
            </a:r>
            <a:r>
              <a:rPr lang="ru-RU" sz="4050" b="1" dirty="0" err="1">
                <a:latin typeface="Times New Roman" panose="02020603050405020304" pitchFamily="18" charset="0"/>
                <a:cs typeface="Times New Roman" panose="02020603050405020304" pitchFamily="18" charset="0"/>
              </a:rPr>
              <a:t>этилишини</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тамоман</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инкор</a:t>
            </a:r>
            <a:r>
              <a:rPr lang="ru-RU" sz="4050" b="1" dirty="0">
                <a:latin typeface="Times New Roman" panose="02020603050405020304" pitchFamily="18" charset="0"/>
                <a:cs typeface="Times New Roman" panose="02020603050405020304" pitchFamily="18" charset="0"/>
              </a:rPr>
              <a:t> </a:t>
            </a:r>
            <a:r>
              <a:rPr lang="ru-RU" sz="4050" b="1" dirty="0" err="1">
                <a:latin typeface="Times New Roman" panose="02020603050405020304" pitchFamily="18" charset="0"/>
                <a:cs typeface="Times New Roman" panose="02020603050405020304" pitchFamily="18" charset="0"/>
              </a:rPr>
              <a:t>этади</a:t>
            </a:r>
            <a:r>
              <a:rPr lang="ru-RU" sz="405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6378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1555</Words>
  <Application>Microsoft Office PowerPoint</Application>
  <PresentationFormat>Экран (4:3)</PresentationFormat>
  <Paragraphs>46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Тошкент Тиббиёт Академияси  Ижтимоий фанлар кафедраси</vt:lpstr>
      <vt:lpstr>1. Демократик жамиятда сайловларнинг ўрни ва роли.</vt:lpstr>
      <vt:lpstr>Фуқароларнинг бевосита сайлов жараёнида, ўзлари эркин сайлайдиган вакиллари орқали мамлакатни бошқаришда қатнашиш ҳуқуқининг амалга оширилиши учун яратилган имкониятга қараб, у ёки бу давлат қай ҳаражада демократик тамойиллар асосида яшаётганлигига баҳо бериш мумкин.</vt:lpstr>
      <vt:lpstr>Презентация PowerPoint</vt:lpstr>
      <vt:lpstr>Презентация PowerPoint</vt:lpstr>
      <vt:lpstr>Презентация PowerPoint</vt:lpstr>
      <vt:lpstr>Презентация PowerPoint</vt:lpstr>
      <vt:lpstr>Презентация PowerPoint</vt:lpstr>
      <vt:lpstr>Демократик сайловлар – ҳокимият масаласининг куч билан ҳал этилишини тамоман инкор этади. </vt:lpstr>
      <vt:lpstr>Презентация PowerPoint</vt:lpstr>
      <vt:lpstr>Умумий  сайлов ҳуқуқи принципи маълум ёшга етган, ақли расо Ўзбекистон Республикаси барча фуқароларининг сайловда (сайлаш ва сайланишда) иштирок этишга эга эканлигини англатади. </vt:lpstr>
      <vt:lpstr>Тенг сайлов ҳуқуқи принципи сайловларда иштирок этувчи сайловчиларнинг ҳуқуқларининг тенглик тамойили асосида ҳимояланиши, яъни ҳар бир сайловчи бир овозга эга эканлиги, барчага сайлов талаблари бир хилда жорий этилиши, хамма учун бир хил ташкилий- шароит яратилишида намоён булади. </vt:lpstr>
      <vt:lpstr>Тўғридан-тўғри сайлов принципи давлат ҳокимиятидаги сайланувчи мансабдор бевосита фуқаролар томонидан сайланишини англатади. </vt:lpstr>
      <vt:lpstr>Яширин овоз бериш принципи овоз беришнинг усулларидан бири ҳисобланиб, овоз бериш биносида сайловчининг ўз сиёсий хоҳиш-иродасини билдириши устидан назорат қилинишини мустасно этади. </vt:lpstr>
      <vt:lpstr>Ихтиёрийлик тамойили, фуқароларга ўз сайловини ҳеч бир қаршиликсиз амалга ошириш имкониятини таъминлашга, шунингдек, уларнинг ўзини намоён этиш, йиғинлар ва жамоат бирлашмаларида қатнашиш эркинлиги каби ҳуқуқлари бутун сайлов жараёни давомида риоя этилишига ишончни таъминлашга қаратилган. </vt:lpstr>
      <vt:lpstr>Адолатлилик тамойили. Сайлов жараёни барча иштирокчилари учун тенг шароитлар, ҳамда сайловчиларнинг барча номзодлар ва уларнинг дастурлари хусусидаги ахборотга эга бўлишлари таъминлаши лозим. </vt:lpstr>
      <vt:lpstr>Сайловда  халқчиллик принципига эришиш биринчи навбатда эркинлик, умумийлик, тенглик принципларини таъминланиши билан боғлиқ бўлса, иккинчи жиҳатдан давлат ҳокимияти органларини ташкил этишда ҳар бир миллат ўз тарихий давлат бошқаруви тажрибасига таяниб унинг тузилишини белгилаб олади ва ўз олдига қўйилган мақсадларига эришиш учун шарт-шароит яратади.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Тошкент Тиббиёт Академияси  Ижтимоий фанлар кафедраси</dc:title>
  <dc:creator>Manaviyat</dc:creator>
  <cp:lastModifiedBy>Manaviyat</cp:lastModifiedBy>
  <cp:revision>7</cp:revision>
  <dcterms:created xsi:type="dcterms:W3CDTF">2016-11-24T09:22:24Z</dcterms:created>
  <dcterms:modified xsi:type="dcterms:W3CDTF">2016-11-24T09:33:32Z</dcterms:modified>
</cp:coreProperties>
</file>