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24"/>
  </p:notesMasterIdLst>
  <p:sldIdLst>
    <p:sldId id="262" r:id="rId2"/>
    <p:sldId id="285" r:id="rId3"/>
    <p:sldId id="264" r:id="rId4"/>
    <p:sldId id="261" r:id="rId5"/>
    <p:sldId id="281" r:id="rId6"/>
    <p:sldId id="279" r:id="rId7"/>
    <p:sldId id="282" r:id="rId8"/>
    <p:sldId id="280" r:id="rId9"/>
    <p:sldId id="273" r:id="rId10"/>
    <p:sldId id="274" r:id="rId11"/>
    <p:sldId id="275" r:id="rId12"/>
    <p:sldId id="276" r:id="rId13"/>
    <p:sldId id="265" r:id="rId14"/>
    <p:sldId id="266" r:id="rId15"/>
    <p:sldId id="267" r:id="rId16"/>
    <p:sldId id="269" r:id="rId17"/>
    <p:sldId id="278" r:id="rId18"/>
    <p:sldId id="256" r:id="rId19"/>
    <p:sldId id="257" r:id="rId20"/>
    <p:sldId id="259" r:id="rId21"/>
    <p:sldId id="260" r:id="rId22"/>
    <p:sldId id="284"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93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54AB35-9083-42B3-9D2E-FAD20C69BA76}" type="datetimeFigureOut">
              <a:rPr lang="ru-RU" smtClean="0"/>
              <a:t>24.09.2020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E982BE-7E3D-42B9-8A64-E69A14FDA115}" type="slidenum">
              <a:rPr lang="ru-RU" smtClean="0"/>
              <a:t>‹#›</a:t>
            </a:fld>
            <a:endParaRPr lang="ru-RU"/>
          </a:p>
        </p:txBody>
      </p:sp>
    </p:spTree>
    <p:extLst>
      <p:ext uri="{BB962C8B-B14F-4D97-AF65-F5344CB8AC3E}">
        <p14:creationId xmlns:p14="http://schemas.microsoft.com/office/powerpoint/2010/main" val="520665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4E982BE-7E3D-42B9-8A64-E69A14FDA115}" type="slidenum">
              <a:rPr lang="ru-RU" smtClean="0"/>
              <a:t>18</a:t>
            </a:fld>
            <a:endParaRPr lang="ru-RU"/>
          </a:p>
        </p:txBody>
      </p:sp>
    </p:spTree>
    <p:extLst>
      <p:ext uri="{BB962C8B-B14F-4D97-AF65-F5344CB8AC3E}">
        <p14:creationId xmlns:p14="http://schemas.microsoft.com/office/powerpoint/2010/main" val="1935716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DCF1DA0-6D75-4895-B973-1935212B1EBD}" type="datetimeFigureOut">
              <a:rPr lang="ru-RU" smtClean="0"/>
              <a:t>24.09.2020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428097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DCF1DA0-6D75-4895-B973-1935212B1EBD}" type="datetimeFigureOut">
              <a:rPr lang="ru-RU" smtClean="0"/>
              <a:t>24.09.2020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53362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DCF1DA0-6D75-4895-B973-1935212B1EBD}" type="datetimeFigureOut">
              <a:rPr lang="ru-RU" smtClean="0"/>
              <a:t>24.09.2020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DAD988-CAB5-40AF-8949-FCB70DC46835}"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97617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DCF1DA0-6D75-4895-B973-1935212B1EBD}" type="datetimeFigureOut">
              <a:rPr lang="ru-RU" smtClean="0"/>
              <a:t>24.09.2020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2389598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DCF1DA0-6D75-4895-B973-1935212B1EBD}" type="datetimeFigureOut">
              <a:rPr lang="ru-RU" smtClean="0"/>
              <a:t>24.09.2020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DAD988-CAB5-40AF-8949-FCB70DC46835}"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4918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DCF1DA0-6D75-4895-B973-1935212B1EBD}" type="datetimeFigureOut">
              <a:rPr lang="ru-RU" smtClean="0"/>
              <a:t>24.09.2020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3460943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DCF1DA0-6D75-4895-B973-1935212B1EBD}" type="datetimeFigureOut">
              <a:rPr lang="ru-RU" smtClean="0"/>
              <a:t>24.09.2020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159404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DCF1DA0-6D75-4895-B973-1935212B1EBD}" type="datetimeFigureOut">
              <a:rPr lang="ru-RU" smtClean="0"/>
              <a:t>24.09.2020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267741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DCF1DA0-6D75-4895-B973-1935212B1EBD}" type="datetimeFigureOut">
              <a:rPr lang="ru-RU" smtClean="0"/>
              <a:t>24.09.2020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1862256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DCF1DA0-6D75-4895-B973-1935212B1EBD}" type="datetimeFigureOut">
              <a:rPr lang="ru-RU" smtClean="0"/>
              <a:t>24.09.2020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416790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DCF1DA0-6D75-4895-B973-1935212B1EBD}" type="datetimeFigureOut">
              <a:rPr lang="ru-RU" smtClean="0"/>
              <a:t>24.09.2020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3867662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DCF1DA0-6D75-4895-B973-1935212B1EBD}" type="datetimeFigureOut">
              <a:rPr lang="ru-RU" smtClean="0"/>
              <a:t>24.09.2020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199618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DCF1DA0-6D75-4895-B973-1935212B1EBD}" type="datetimeFigureOut">
              <a:rPr lang="ru-RU" smtClean="0"/>
              <a:t>24.09.2020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3287345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CF1DA0-6D75-4895-B973-1935212B1EBD}" type="datetimeFigureOut">
              <a:rPr lang="ru-RU" smtClean="0"/>
              <a:t>24.09.2020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2015860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DCF1DA0-6D75-4895-B973-1935212B1EBD}" type="datetimeFigureOut">
              <a:rPr lang="ru-RU" smtClean="0"/>
              <a:t>24.09.2020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6DAD988-CAB5-40AF-8949-FCB70DC46835}" type="slidenum">
              <a:rPr lang="ru-RU" smtClean="0"/>
              <a:t>‹#›</a:t>
            </a:fld>
            <a:endParaRPr lang="ru-RU"/>
          </a:p>
        </p:txBody>
      </p:sp>
    </p:spTree>
    <p:extLst>
      <p:ext uri="{BB962C8B-B14F-4D97-AF65-F5344CB8AC3E}">
        <p14:creationId xmlns:p14="http://schemas.microsoft.com/office/powerpoint/2010/main" val="197934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6DAD988-CAB5-40AF-8949-FCB70DC46835}" type="slidenum">
              <a:rPr lang="ru-RU" smtClean="0"/>
              <a:t>‹#›</a:t>
            </a:fld>
            <a:endParaRPr lang="ru-RU"/>
          </a:p>
        </p:txBody>
      </p:sp>
      <p:sp>
        <p:nvSpPr>
          <p:cNvPr id="5" name="Date Placeholder 4"/>
          <p:cNvSpPr>
            <a:spLocks noGrp="1"/>
          </p:cNvSpPr>
          <p:nvPr>
            <p:ph type="dt" sz="half" idx="10"/>
          </p:nvPr>
        </p:nvSpPr>
        <p:spPr/>
        <p:txBody>
          <a:bodyPr/>
          <a:lstStyle/>
          <a:p>
            <a:fld id="{CDCF1DA0-6D75-4895-B973-1935212B1EBD}" type="datetimeFigureOut">
              <a:rPr lang="ru-RU" smtClean="0"/>
              <a:t>24.09.2020</a:t>
            </a:fld>
            <a:endParaRPr lang="ru-RU"/>
          </a:p>
        </p:txBody>
      </p:sp>
    </p:spTree>
    <p:extLst>
      <p:ext uri="{BB962C8B-B14F-4D97-AF65-F5344CB8AC3E}">
        <p14:creationId xmlns:p14="http://schemas.microsoft.com/office/powerpoint/2010/main" val="4276788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CF1DA0-6D75-4895-B973-1935212B1EBD}" type="datetimeFigureOut">
              <a:rPr lang="ru-RU" smtClean="0"/>
              <a:t>24.09.2020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DAD988-CAB5-40AF-8949-FCB70DC46835}" type="slidenum">
              <a:rPr lang="ru-RU" smtClean="0"/>
              <a:t>‹#›</a:t>
            </a:fld>
            <a:endParaRPr lang="ru-RU"/>
          </a:p>
        </p:txBody>
      </p:sp>
    </p:spTree>
    <p:extLst>
      <p:ext uri="{BB962C8B-B14F-4D97-AF65-F5344CB8AC3E}">
        <p14:creationId xmlns:p14="http://schemas.microsoft.com/office/powerpoint/2010/main" val="1880000594"/>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fotki.yandex.ru/next/users/kapitandiyego/album/515698/view/1473946"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mmp.tma.uz/2020/09/mu-abbat-va-sado-at-kujchisi-zulfiyahonim-hotirasi-yod-etildi/"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400" b="1" dirty="0" err="1" smtClean="0">
                <a:latin typeface="Times New Roman" panose="02020603050405020304" pitchFamily="18" charset="0"/>
                <a:cs typeface="Times New Roman" panose="02020603050405020304" pitchFamily="18" charset="0"/>
              </a:rPr>
              <a:t>Зулфияхоним</a:t>
            </a:r>
            <a:r>
              <a:rPr lang="en-US" sz="4400" b="1" dirty="0" smtClean="0">
                <a:latin typeface="Times New Roman" panose="02020603050405020304" pitchFamily="18" charset="0"/>
                <a:cs typeface="Times New Roman" panose="02020603050405020304" pitchFamily="18" charset="0"/>
              </a:rPr>
              <a:t> </a:t>
            </a:r>
            <a:r>
              <a:rPr lang="en-US" sz="4400" b="1" dirty="0">
                <a:latin typeface="Times New Roman" panose="02020603050405020304" pitchFamily="18" charset="0"/>
                <a:cs typeface="Times New Roman" panose="02020603050405020304" pitchFamily="18" charset="0"/>
              </a:rPr>
              <a:t>– </a:t>
            </a:r>
            <a:r>
              <a:rPr lang="ru-RU" sz="4400" b="1" dirty="0" err="1">
                <a:latin typeface="Times New Roman" panose="02020603050405020304" pitchFamily="18" charset="0"/>
                <a:cs typeface="Times New Roman" panose="02020603050405020304" pitchFamily="18" charset="0"/>
              </a:rPr>
              <a:t>баҳор</a:t>
            </a:r>
            <a:r>
              <a:rPr lang="ru-RU" sz="4400" b="1" dirty="0">
                <a:latin typeface="Times New Roman" panose="02020603050405020304" pitchFamily="18" charset="0"/>
                <a:cs typeface="Times New Roman" panose="02020603050405020304" pitchFamily="18" charset="0"/>
              </a:rPr>
              <a:t> </a:t>
            </a:r>
            <a:r>
              <a:rPr lang="ru-RU" sz="4400" b="1" dirty="0" err="1">
                <a:latin typeface="Times New Roman" panose="02020603050405020304" pitchFamily="18" charset="0"/>
                <a:cs typeface="Times New Roman" panose="02020603050405020304" pitchFamily="18" charset="0"/>
              </a:rPr>
              <a:t>ва</a:t>
            </a:r>
            <a:r>
              <a:rPr lang="ru-RU" sz="4400" b="1" dirty="0">
                <a:latin typeface="Times New Roman" panose="02020603050405020304" pitchFamily="18" charset="0"/>
                <a:cs typeface="Times New Roman" panose="02020603050405020304" pitchFamily="18" charset="0"/>
              </a:rPr>
              <a:t> </a:t>
            </a:r>
            <a:r>
              <a:rPr lang="ru-RU" sz="4400" b="1" dirty="0" err="1">
                <a:latin typeface="Times New Roman" panose="02020603050405020304" pitchFamily="18" charset="0"/>
                <a:cs typeface="Times New Roman" panose="02020603050405020304" pitchFamily="18" charset="0"/>
              </a:rPr>
              <a:t>муҳаббат</a:t>
            </a:r>
            <a:r>
              <a:rPr lang="ru-RU" sz="4400" b="1" dirty="0">
                <a:latin typeface="Times New Roman" panose="02020603050405020304" pitchFamily="18" charset="0"/>
                <a:cs typeface="Times New Roman" panose="02020603050405020304" pitchFamily="18" charset="0"/>
              </a:rPr>
              <a:t> </a:t>
            </a:r>
            <a:r>
              <a:rPr lang="ru-RU" sz="4400" b="1" dirty="0" err="1">
                <a:latin typeface="Times New Roman" panose="02020603050405020304" pitchFamily="18" charset="0"/>
                <a:cs typeface="Times New Roman" panose="02020603050405020304" pitchFamily="18" charset="0"/>
              </a:rPr>
              <a:t>куйчиси</a:t>
            </a:r>
            <a:r>
              <a:rPr lang="ru-RU" b="1" dirty="0"/>
              <a:t/>
            </a:r>
            <a:br>
              <a:rPr lang="ru-RU" b="1" dirty="0"/>
            </a:br>
            <a:endParaRPr lang="ru-RU" dirty="0"/>
          </a:p>
        </p:txBody>
      </p:sp>
      <p:pic>
        <p:nvPicPr>
          <p:cNvPr id="7" name="Объект 3" descr="Zulfiya.jpg">
            <a:hlinkClick r:id="rId2" tgtFrame="&quot;_blank&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83140" y="1930401"/>
            <a:ext cx="6728347" cy="4743354"/>
          </a:xfrm>
          <a:prstGeom prst="rect">
            <a:avLst/>
          </a:prstGeom>
          <a:noFill/>
          <a:ln>
            <a:noFill/>
          </a:ln>
        </p:spPr>
      </p:pic>
    </p:spTree>
    <p:extLst>
      <p:ext uri="{BB962C8B-B14F-4D97-AF65-F5344CB8AC3E}">
        <p14:creationId xmlns:p14="http://schemas.microsoft.com/office/powerpoint/2010/main" val="2622471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z-Cyrl-UZ" dirty="0" smtClean="0">
                <a:latin typeface="Times New Roman" panose="02020603050405020304" pitchFamily="18" charset="0"/>
                <a:cs typeface="Times New Roman" panose="02020603050405020304" pitchFamily="18" charset="0"/>
              </a:rPr>
              <a:t>Пьеса </a:t>
            </a:r>
            <a:r>
              <a:rPr lang="uz-Cyrl-UZ" dirty="0">
                <a:latin typeface="Times New Roman" panose="02020603050405020304" pitchFamily="18" charset="0"/>
                <a:cs typeface="Times New Roman" panose="02020603050405020304" pitchFamily="18" charset="0"/>
              </a:rPr>
              <a:t>ва опера либереттоси</a:t>
            </a:r>
            <a:endParaRPr lang="ru-RU" dirty="0"/>
          </a:p>
        </p:txBody>
      </p:sp>
      <p:sp>
        <p:nvSpPr>
          <p:cNvPr id="3" name="Объект 2"/>
          <p:cNvSpPr>
            <a:spLocks noGrp="1"/>
          </p:cNvSpPr>
          <p:nvPr>
            <p:ph idx="1"/>
          </p:nvPr>
        </p:nvSpPr>
        <p:spPr/>
        <p:txBody>
          <a:bodyPr/>
          <a:lstStyle/>
          <a:p>
            <a:r>
              <a:rPr lang="uz-Cyrl-UZ" sz="2800" dirty="0">
                <a:latin typeface="Times New Roman" panose="02020603050405020304" pitchFamily="18" charset="0"/>
                <a:cs typeface="Times New Roman" panose="02020603050405020304" pitchFamily="18" charset="0"/>
              </a:rPr>
              <a:t>Зулфия Ҳамид Олимжоннинг “Семурғ”, “Зайнаб ва Омон” достонлари асосида пьеса ва опера либереттосини ҳам яратган.</a:t>
            </a:r>
            <a:endParaRPr lang="ru-RU" sz="2800"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6102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400" dirty="0" err="1" smtClean="0">
                <a:latin typeface="Times New Roman" panose="02020603050405020304" pitchFamily="18" charset="0"/>
                <a:cs typeface="Times New Roman" panose="02020603050405020304" pitchFamily="18" charset="0"/>
              </a:rPr>
              <a:t>Давлат</a:t>
            </a:r>
            <a:r>
              <a:rPr lang="ru-RU" sz="4400" dirty="0" smtClean="0">
                <a:latin typeface="Times New Roman" panose="02020603050405020304" pitchFamily="18" charset="0"/>
                <a:cs typeface="Times New Roman" panose="02020603050405020304" pitchFamily="18" charset="0"/>
              </a:rPr>
              <a:t> </a:t>
            </a:r>
            <a:r>
              <a:rPr lang="ru-RU" sz="4400" dirty="0" err="1" smtClean="0">
                <a:latin typeface="Times New Roman" panose="02020603050405020304" pitchFamily="18" charset="0"/>
                <a:cs typeface="Times New Roman" panose="02020603050405020304" pitchFamily="18" charset="0"/>
              </a:rPr>
              <a:t>ва</a:t>
            </a:r>
            <a:r>
              <a:rPr lang="ru-RU" sz="4400" dirty="0" smtClean="0">
                <a:latin typeface="Times New Roman" panose="02020603050405020304" pitchFamily="18" charset="0"/>
                <a:cs typeface="Times New Roman" panose="02020603050405020304" pitchFamily="18" charset="0"/>
              </a:rPr>
              <a:t> </a:t>
            </a:r>
            <a:r>
              <a:rPr lang="ru-RU" sz="4400" dirty="0" err="1" smtClean="0">
                <a:latin typeface="Times New Roman" panose="02020603050405020304" pitchFamily="18" charset="0"/>
                <a:cs typeface="Times New Roman" panose="02020603050405020304" pitchFamily="18" charset="0"/>
              </a:rPr>
              <a:t>халқаро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мукофотлари</a:t>
            </a:r>
            <a:endParaRPr lang="ru-RU" dirty="0"/>
          </a:p>
        </p:txBody>
      </p:sp>
      <p:sp>
        <p:nvSpPr>
          <p:cNvPr id="3" name="Объект 2"/>
          <p:cNvSpPr>
            <a:spLocks noGrp="1"/>
          </p:cNvSpPr>
          <p:nvPr>
            <p:ph idx="1"/>
          </p:nvPr>
        </p:nvSpPr>
        <p:spPr/>
        <p:txBody>
          <a:bodyPr>
            <a:normAutofit/>
          </a:bodyPr>
          <a:lstStyle/>
          <a:p>
            <a:pPr algn="just"/>
            <a:r>
              <a:rPr lang="ru-RU" sz="2000" dirty="0" err="1">
                <a:latin typeface="Times New Roman" panose="02020603050405020304" pitchFamily="18" charset="0"/>
                <a:cs typeface="Times New Roman" panose="02020603050405020304" pitchFamily="18" charset="0"/>
              </a:rPr>
              <a:t>Зулфия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Ўйлар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Шалола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каби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шеърий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тўпламлари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учун</a:t>
            </a:r>
            <a:r>
              <a:rPr lang="ru-RU" sz="2000" dirty="0">
                <a:latin typeface="Times New Roman" panose="02020603050405020304" pitchFamily="18" charset="0"/>
                <a:cs typeface="Times New Roman" panose="02020603050405020304" pitchFamily="18" charset="0"/>
              </a:rPr>
              <a:t> Республика </a:t>
            </a:r>
            <a:r>
              <a:rPr lang="ru-RU" sz="2000" dirty="0" err="1">
                <a:latin typeface="Times New Roman" panose="02020603050405020304" pitchFamily="18" charset="0"/>
                <a:cs typeface="Times New Roman" panose="02020603050405020304" pitchFamily="18" charset="0"/>
              </a:rPr>
              <a:t>Давлат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мукофотига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сазовор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бўлган</a:t>
            </a:r>
            <a:r>
              <a:rPr lang="ru-RU" sz="2000" dirty="0">
                <a:latin typeface="Times New Roman" panose="02020603050405020304" pitchFamily="18" charset="0"/>
                <a:cs typeface="Times New Roman" panose="02020603050405020304" pitchFamily="18" charset="0"/>
              </a:rPr>
              <a:t> (1970).</a:t>
            </a:r>
          </a:p>
          <a:p>
            <a:pPr algn="just"/>
            <a:r>
              <a:rPr lang="ru-RU" sz="2000" dirty="0">
                <a:latin typeface="Times New Roman" panose="02020603050405020304" pitchFamily="18" charset="0"/>
                <a:cs typeface="Times New Roman" panose="02020603050405020304" pitchFamily="18" charset="0"/>
              </a:rPr>
              <a:t>У </a:t>
            </a:r>
            <a:r>
              <a:rPr lang="ru-RU" sz="2000" dirty="0" err="1">
                <a:latin typeface="Times New Roman" panose="02020603050405020304" pitchFamily="18" charset="0"/>
                <a:cs typeface="Times New Roman" panose="02020603050405020304" pitchFamily="18" charset="0"/>
              </a:rPr>
              <a:t>ўттиздан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зиёд</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шеърий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насрий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китоблар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муаллифи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Бадиий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ижод</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соҳасидаги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хизматлари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учун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Давлат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мукофоти</a:t>
            </a:r>
            <a:r>
              <a:rPr lang="ru-RU" sz="2000" dirty="0">
                <a:latin typeface="Times New Roman" panose="02020603050405020304" pitchFamily="18" charset="0"/>
                <a:cs typeface="Times New Roman" panose="02020603050405020304" pitchFamily="18" charset="0"/>
              </a:rPr>
              <a:t>, 1968 </a:t>
            </a:r>
            <a:r>
              <a:rPr lang="ru-RU" sz="2000" dirty="0" err="1">
                <a:latin typeface="Times New Roman" panose="02020603050405020304" pitchFamily="18" charset="0"/>
                <a:cs typeface="Times New Roman" panose="02020603050405020304" pitchFamily="18" charset="0"/>
              </a:rPr>
              <a:t>йил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Жавоҳарлаъл</a:t>
            </a:r>
            <a:r>
              <a:rPr lang="ru-RU" sz="2000" dirty="0">
                <a:latin typeface="Times New Roman" panose="02020603050405020304" pitchFamily="18" charset="0"/>
                <a:cs typeface="Times New Roman" panose="02020603050405020304" pitchFamily="18" charset="0"/>
              </a:rPr>
              <a:t> Неру </a:t>
            </a:r>
            <a:r>
              <a:rPr lang="ru-RU" sz="2000" dirty="0" err="1">
                <a:latin typeface="Times New Roman" panose="02020603050405020304" pitchFamily="18" charset="0"/>
                <a:cs typeface="Times New Roman" panose="02020603050405020304" pitchFamily="18" charset="0"/>
              </a:rPr>
              <a:t>номидаги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халқаро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мукофот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билан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тақдирланди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Тинчлик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дўстликни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тараннум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этувчи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асарлари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ҳамда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тараққийпарвар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Осиё</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ва</a:t>
            </a:r>
            <a:r>
              <a:rPr lang="ru-RU" sz="2000" dirty="0">
                <a:latin typeface="Times New Roman" panose="02020603050405020304" pitchFamily="18" charset="0"/>
                <a:cs typeface="Times New Roman" panose="02020603050405020304" pitchFamily="18" charset="0"/>
              </a:rPr>
              <a:t> Африка </a:t>
            </a:r>
            <a:r>
              <a:rPr lang="ru-RU" sz="2000" dirty="0" err="1">
                <a:latin typeface="Times New Roman" panose="02020603050405020304" pitchFamily="18" charset="0"/>
                <a:cs typeface="Times New Roman" panose="02020603050405020304" pitchFamily="18" charset="0"/>
              </a:rPr>
              <a:t>ёзувчилари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ҳаракатидаги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фаол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иштироки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учун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эса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халқаро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Нилуфар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мукофотига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сазовор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бўлди</a:t>
            </a:r>
            <a:r>
              <a:rPr lang="ru-RU" sz="2000" dirty="0">
                <a:latin typeface="Times New Roman" panose="02020603050405020304" pitchFamily="18" charset="0"/>
                <a:cs typeface="Times New Roman" panose="02020603050405020304" pitchFamily="18" charset="0"/>
              </a:rPr>
              <a:t> (1970).</a:t>
            </a: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6148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z-Cyrl-UZ" dirty="0">
                <a:latin typeface="Times New Roman" panose="02020603050405020304" pitchFamily="18" charset="0"/>
                <a:cs typeface="Times New Roman" panose="02020603050405020304" pitchFamily="18" charset="0"/>
              </a:rPr>
              <a:t>Зулфия номидаги Давлат </a:t>
            </a:r>
            <a:r>
              <a:rPr lang="uz-Cyrl-UZ" dirty="0" smtClean="0">
                <a:latin typeface="Times New Roman" panose="02020603050405020304" pitchFamily="18" charset="0"/>
                <a:cs typeface="Times New Roman" panose="02020603050405020304" pitchFamily="18" charset="0"/>
              </a:rPr>
              <a:t>мукофоти </a:t>
            </a:r>
            <a:r>
              <a:rPr lang="uz-Cyrl-UZ" dirty="0">
                <a:latin typeface="Times New Roman" panose="02020603050405020304" pitchFamily="18" charset="0"/>
                <a:cs typeface="Times New Roman" panose="02020603050405020304" pitchFamily="18" charset="0"/>
              </a:rPr>
              <a:t>таъсис </a:t>
            </a:r>
            <a:r>
              <a:rPr lang="uz-Cyrl-UZ" dirty="0" smtClean="0">
                <a:latin typeface="Times New Roman" panose="02020603050405020304" pitchFamily="18" charset="0"/>
                <a:cs typeface="Times New Roman" panose="02020603050405020304" pitchFamily="18" charset="0"/>
              </a:rPr>
              <a:t>этилди</a:t>
            </a:r>
            <a:endParaRPr lang="ru-RU" dirty="0"/>
          </a:p>
        </p:txBody>
      </p:sp>
      <p:sp>
        <p:nvSpPr>
          <p:cNvPr id="3" name="Объект 2"/>
          <p:cNvSpPr>
            <a:spLocks noGrp="1"/>
          </p:cNvSpPr>
          <p:nvPr>
            <p:ph idx="1"/>
          </p:nvPr>
        </p:nvSpPr>
        <p:spPr/>
        <p:txBody>
          <a:bodyPr>
            <a:normAutofit lnSpcReduction="10000"/>
          </a:bodyPr>
          <a:lstStyle/>
          <a:p>
            <a:pPr algn="just"/>
            <a:r>
              <a:rPr lang="uz-Cyrl-UZ" sz="2800" dirty="0" smtClean="0">
                <a:latin typeface="Times New Roman" panose="02020603050405020304" pitchFamily="18" charset="0"/>
                <a:cs typeface="Times New Roman" panose="02020603050405020304" pitchFamily="18" charset="0"/>
              </a:rPr>
              <a:t>        Мустақиллик </a:t>
            </a:r>
            <a:r>
              <a:rPr lang="uz-Cyrl-UZ" sz="2800" dirty="0">
                <a:latin typeface="Times New Roman" panose="02020603050405020304" pitchFamily="18" charset="0"/>
                <a:cs typeface="Times New Roman" panose="02020603050405020304" pitchFamily="18" charset="0"/>
              </a:rPr>
              <a:t>йилларида ибратли ҳаёт кечирган, кенг ижтимоий фаолият олиб борган шоира Зулфия бетакрор истеъдоди, Ватанга муҳаббати, олижаноб инсоний фазилатлари, халқимиз маънавиятини юксалтиришдаги хизматлари учун юксак ҳурмат ва эъзозга сазовор бўлди. Ўзбекистон ҳукумати атоқли шоиранинг маданиятимиз тараққиётидаги катта хизматларини эътиборга олиб 1999 йили Зулфия номидаги Давлат мукофотини таъсис этди.</a:t>
            </a:r>
            <a:endParaRPr lang="ru-RU" sz="28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763640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a:latin typeface="Times New Roman" panose="02020603050405020304" pitchFamily="18" charset="0"/>
                <a:cs typeface="Times New Roman" panose="02020603050405020304" pitchFamily="18" charset="0"/>
              </a:rPr>
              <a:t>ЗУЛФИЯ</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ШЕЪРЛАР</a:t>
            </a:r>
            <a:br>
              <a:rPr lang="ru-RU" b="1" dirty="0">
                <a:latin typeface="Times New Roman" panose="02020603050405020304" pitchFamily="18" charset="0"/>
                <a:cs typeface="Times New Roman" panose="02020603050405020304" pitchFamily="18" charset="0"/>
              </a:rPr>
            </a:br>
            <a:r>
              <a:rPr lang="ru-RU" dirty="0"/>
              <a:t/>
            </a:r>
            <a:br>
              <a:rPr lang="ru-RU" dirty="0"/>
            </a:br>
            <a:endParaRPr lang="ru-RU" dirty="0"/>
          </a:p>
        </p:txBody>
      </p:sp>
      <p:sp>
        <p:nvSpPr>
          <p:cNvPr id="3" name="Объект 2"/>
          <p:cNvSpPr>
            <a:spLocks noGrp="1"/>
          </p:cNvSpPr>
          <p:nvPr>
            <p:ph idx="1"/>
          </p:nvPr>
        </p:nvSpPr>
        <p:spPr/>
        <p:txBody>
          <a:bodyPr/>
          <a:lstStyle/>
          <a:p>
            <a:r>
              <a:rPr lang="ru-RU" sz="2400" b="1" dirty="0">
                <a:latin typeface="Times New Roman" panose="02020603050405020304" pitchFamily="18" charset="0"/>
                <a:cs typeface="Times New Roman" panose="02020603050405020304" pitchFamily="18" charset="0"/>
              </a:rPr>
              <a:t>ЮЛДУЗ</a:t>
            </a:r>
            <a:endParaRPr lang="ru-RU" sz="2400" dirty="0">
              <a:latin typeface="Times New Roman" panose="02020603050405020304" pitchFamily="18" charset="0"/>
              <a:cs typeface="Times New Roman" panose="02020603050405020304" pitchFamily="18" charset="0"/>
            </a:endParaRPr>
          </a:p>
          <a:p>
            <a:r>
              <a:rPr lang="ru-RU" sz="2400" dirty="0" err="1">
                <a:latin typeface="Times New Roman" panose="02020603050405020304" pitchFamily="18" charset="0"/>
                <a:cs typeface="Times New Roman" panose="02020603050405020304" pitchFamily="18" charset="0"/>
              </a:rPr>
              <a:t>Уйда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бўғилдиму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чиқдим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эшикка</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Ер </a:t>
            </a:r>
            <a:r>
              <a:rPr lang="ru-RU" sz="2400" dirty="0" err="1">
                <a:latin typeface="Times New Roman" panose="02020603050405020304" pitchFamily="18" charset="0"/>
                <a:cs typeface="Times New Roman" panose="02020603050405020304" pitchFamily="18" charset="0"/>
              </a:rPr>
              <a:t>устига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чўккан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оқшомги</a:t>
            </a:r>
            <a:r>
              <a:rPr lang="ru-RU" sz="2400" dirty="0">
                <a:latin typeface="Times New Roman" panose="02020603050405020304" pitchFamily="18" charset="0"/>
                <a:cs typeface="Times New Roman" panose="02020603050405020304" pitchFamily="18" charset="0"/>
              </a:rPr>
              <a:t> туман,</a:t>
            </a:r>
            <a:br>
              <a:rPr lang="ru-RU" sz="24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Гўё</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кўзларимга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боққандай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тикка</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Яшнарди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бир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юлдуз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худди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сенсимон</a:t>
            </a:r>
            <a:r>
              <a:rPr lang="ru-RU" sz="2400" dirty="0">
                <a:latin typeface="Times New Roman" panose="02020603050405020304" pitchFamily="18" charset="0"/>
                <a:cs typeface="Times New Roman" panose="02020603050405020304" pitchFamily="18" charset="0"/>
              </a:rPr>
              <a:t>.</a:t>
            </a:r>
          </a:p>
          <a:p>
            <a:r>
              <a:rPr lang="ru-RU" sz="2400" dirty="0" err="1">
                <a:latin typeface="Times New Roman" panose="02020603050405020304" pitchFamily="18" charset="0"/>
                <a:cs typeface="Times New Roman" panose="02020603050405020304" pitchFamily="18" charset="0"/>
              </a:rPr>
              <a:t>Худди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сендай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узоқ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сендай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ёрқин</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Авжи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чақнаганда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сўнади</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ҳам</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Бир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юпанч</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севгимнинг</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осмонидан</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Ўчмасдан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ёнасан</a:t>
            </a:r>
            <a:r>
              <a:rPr lang="ru-RU" sz="2400" dirty="0">
                <a:latin typeface="Times New Roman" panose="02020603050405020304" pitchFamily="18" charset="0"/>
                <a:cs typeface="Times New Roman" panose="02020603050405020304" pitchFamily="18" charset="0"/>
              </a:rPr>
              <a:t>, эй </a:t>
            </a:r>
            <a:r>
              <a:rPr lang="ru-RU" sz="2400" dirty="0" err="1">
                <a:latin typeface="Times New Roman" panose="02020603050405020304" pitchFamily="18" charset="0"/>
                <a:cs typeface="Times New Roman" panose="02020603050405020304" pitchFamily="18" charset="0"/>
              </a:rPr>
              <a:t>гўзал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ҳамдам</a:t>
            </a:r>
            <a:r>
              <a:rPr lang="ru-RU" sz="2400"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875954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48000" y="444337"/>
            <a:ext cx="6096000" cy="5969326"/>
          </a:xfrm>
          <a:prstGeom prst="rect">
            <a:avLst/>
          </a:prstGeom>
        </p:spPr>
        <p:txBody>
          <a:bodyPr>
            <a:spAutoFit/>
          </a:bodyPr>
          <a:lstStyle/>
          <a:p>
            <a:pPr>
              <a:lnSpc>
                <a:spcPct val="115000"/>
              </a:lnSpc>
              <a:spcAft>
                <a:spcPts val="940"/>
              </a:spcAft>
            </a:pPr>
            <a:r>
              <a:rPr lang="ru-RU"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 КЕЛДИ СЕНИ СЎРОҚЛАБ</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Салқин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саҳарларда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бодом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гулида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Бинафша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лабида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ерларда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Қушларнинг</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парвози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елларнинг</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нози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Бахмал</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водийларда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қирларда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Қанча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севар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эдинг</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бағрим</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баҳорни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Ўрик</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гулларининг</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эдинг</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мафтуни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Ҳар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уйғонган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куртак</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ҳаёт</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берган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каби</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Кўзларингга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суртиб</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ўпардинг</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уни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Мана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қимматлигим</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яна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келиб</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Сени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излаб</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юрди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кезди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сарсари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Қишнинг</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ёқасидан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тутиб</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сўради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сени,</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Ул</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ҳам</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ёш</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тўкди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-ю,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чекилди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нари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Сени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излар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экан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бўлиб</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шаббода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Сен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юрган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боғларни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қидириб</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чиқди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Ёзиб</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кўрсатай</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деб</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ҳусн-кўркини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Яшил</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қирғоқларни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қидириб</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чиқди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7370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48000" y="444337"/>
            <a:ext cx="6096000" cy="6548588"/>
          </a:xfrm>
          <a:prstGeom prst="rect">
            <a:avLst/>
          </a:prstGeom>
        </p:spPr>
        <p:txBody>
          <a:bodyPr>
            <a:spAutoFit/>
          </a:bodyPr>
          <a:lstStyle/>
          <a:p>
            <a:pPr>
              <a:lnSpc>
                <a:spcPct val="115000"/>
              </a:lnSpc>
              <a:spcAft>
                <a:spcPts val="940"/>
              </a:spcAft>
            </a:pPr>
            <a:r>
              <a:rPr lang="ru-RU"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ЎРИК ГУЛЛАГАНДА</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Теразамнинг</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олдида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бир</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туп</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Ўрик</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оппоқ</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бўлиб</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гуллади</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Гулни</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кўриб</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ишқпараст</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қалбим</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Минг</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айтилган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дарддан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куйлади</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Сени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қўмсаб</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оқшом</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чоғида</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Ҳижрон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қўшар</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экан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ҳарорат</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Ўлгудайин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муштоқ</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бўлибман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Висолингга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йўқ</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чоғи</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тоқат</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Сени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қўмсаб</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оқшом</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чоғида</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Кириб</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келдим</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шу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таниш</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уйга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Биз</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бир</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чоқлар</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яшаган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уйда</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Тунаб</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қолдим</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хаёл</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-ла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бирга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Бунча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иссиқ</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бунча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ҳам</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шинам</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Ёшлик</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кечган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торгина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шу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жой</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Бунда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яшар</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ажиб</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онлардан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Ишқ</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-ла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ўтган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тунлардан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чирой</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3683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0" y="227355"/>
            <a:ext cx="6096000" cy="6403291"/>
          </a:xfrm>
          <a:prstGeom prst="rect">
            <a:avLst/>
          </a:prstGeom>
        </p:spPr>
        <p:txBody>
          <a:bodyPr>
            <a:spAutoFit/>
          </a:bodyPr>
          <a:lstStyle/>
          <a:p>
            <a:pPr>
              <a:lnSpc>
                <a:spcPct val="115000"/>
              </a:lnSpc>
              <a:spcAft>
                <a:spcPts val="940"/>
              </a:spcAft>
            </a:pPr>
            <a:r>
              <a:rPr lang="ru-RU"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СОҒИНИБ</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Шу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кунларда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баҳорга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зорман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Навжувонлик</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ўти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танда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йўқ</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Куз</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сингари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заъфар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рухсорман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Мевалар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ҳам</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шохлардан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узуқ</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Шу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кунларда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баҳорга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зорман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Танхасталик</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эзади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руҳим</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Танҳо</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эмас</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қаторда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борман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Яна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нени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излайди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суқим</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Шу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кунларда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баҳорга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зорман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Шаффоф</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ёрқин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куй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тилар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кўнгул</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Яхшиямки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қаламга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ёрман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Сўзлаб</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турар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бор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дилимни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ул.</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Шу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кунларда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баҳорга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зорман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Ўз</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баҳорим</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каби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бемисол</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қайтмас</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ёнувчи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қорман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r>
            <a:br>
              <a:rPr lang="ru-RU" dirty="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Ё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нўноқ</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қўл</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бутаган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ниҳол</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Шу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кунларда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баҳорга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зорман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71586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0" y="655094"/>
            <a:ext cx="8596313" cy="5386932"/>
          </a:xfrm>
        </p:spPr>
        <p:txBody>
          <a:bodyPr>
            <a:normAutofit/>
          </a:bodyPr>
          <a:lstStyle/>
          <a:p>
            <a:pPr algn="just"/>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Тошкент</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тиббиёт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академиясида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талаба-ёшлар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ўртасида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севимли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шоира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Зулфияхоним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ҳаёти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чуқур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ўрганиш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кенг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тарғиб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этиш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мақсадида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Тиллар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кафедраси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қошида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Зулфияхоним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хонаси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ташкил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этилди.Чинакам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нафаси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уфуриб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турган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ушбу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кўркам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хонаси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шоира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қаламига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мансуб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бўлган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намуналарини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ёритувчи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шоиранинг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ҳаёти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фаолиятини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ёритувчи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Зулфияхоним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ҳаёт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фаолияти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мавзусидаги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икки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улкан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адиб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Зулфия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унинг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турмуш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ўртоғи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шоир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Ҳамид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Олимжоннинг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ибратли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умр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йўлини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ёритувчи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Баҳор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келди</a:t>
            </a:r>
            <a:r>
              <a:rPr lang="ru-RU" dirty="0">
                <a:latin typeface="Times New Roman" panose="02020603050405020304" pitchFamily="18" charset="0"/>
                <a:cs typeface="Times New Roman" panose="02020603050405020304" pitchFamily="18" charset="0"/>
              </a:rPr>
              <a:t> сени </a:t>
            </a:r>
            <a:r>
              <a:rPr lang="ru-RU" dirty="0" err="1">
                <a:latin typeface="Times New Roman" panose="02020603050405020304" pitchFamily="18" charset="0"/>
                <a:cs typeface="Times New Roman" panose="02020603050405020304" pitchFamily="18" charset="0"/>
              </a:rPr>
              <a:t>сўроқлаб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Зулфияхоним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ҳаёти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ижоди</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ёшлар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учун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намуна</a:t>
            </a:r>
            <a:r>
              <a:rPr lang="ru-RU" dirty="0">
                <a:latin typeface="Times New Roman" panose="02020603050405020304" pitchFamily="18" charset="0"/>
                <a:cs typeface="Times New Roman" panose="02020603050405020304" pitchFamily="18" charset="0"/>
              </a:rPr>
              <a:t>”, “ТТА </a:t>
            </a:r>
            <a:r>
              <a:rPr lang="ru-RU" dirty="0" err="1">
                <a:latin typeface="Times New Roman" panose="02020603050405020304" pitchFamily="18" charset="0"/>
                <a:cs typeface="Times New Roman" panose="02020603050405020304" pitchFamily="18" charset="0"/>
              </a:rPr>
              <a:t>талабалари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ўртасида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Зулфияхоним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ҳаёти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ҳақида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ўтказилган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тадбирлардан</a:t>
            </a:r>
            <a:r>
              <a:rPr lang="ru-RU" dirty="0">
                <a:latin typeface="Times New Roman" panose="02020603050405020304" pitchFamily="18" charset="0"/>
                <a:cs typeface="Times New Roman" panose="02020603050405020304" pitchFamily="18" charset="0"/>
              </a:rPr>
              <a:t>  фото </a:t>
            </a:r>
            <a:r>
              <a:rPr lang="ru-RU" dirty="0" err="1">
                <a:latin typeface="Times New Roman" panose="02020603050405020304" pitchFamily="18" charset="0"/>
                <a:cs typeface="Times New Roman" panose="02020603050405020304" pitchFamily="18" charset="0"/>
              </a:rPr>
              <a:t>лавҳалар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ҳамда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Зулфияхоним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издошлари</a:t>
            </a:r>
            <a:r>
              <a:rPr lang="ru-RU" dirty="0">
                <a:latin typeface="Times New Roman" panose="02020603050405020304" pitchFamily="18" charset="0"/>
                <a:cs typeface="Times New Roman" panose="02020603050405020304" pitchFamily="18" charset="0"/>
              </a:rPr>
              <a:t> клуби </a:t>
            </a:r>
            <a:r>
              <a:rPr lang="ru-RU" dirty="0" err="1">
                <a:latin typeface="Times New Roman" panose="02020603050405020304" pitchFamily="18" charset="0"/>
                <a:cs typeface="Times New Roman" panose="02020603050405020304" pitchFamily="18" charset="0"/>
              </a:rPr>
              <a:t>иш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фаолиятини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ёритувчи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Зулфияхоним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қизлари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мавзусидаги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баннерлар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ҳамда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ижодкор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талабаларимиз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томонидан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рассомчилик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маҳорати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яратилган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шоира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расмлари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безатилди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Шунингдек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Зулфияхоним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хонаси</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ҳамда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Ахборот</a:t>
            </a:r>
            <a:r>
              <a:rPr lang="ru-RU" dirty="0">
                <a:latin typeface="Times New Roman" panose="02020603050405020304" pitchFamily="18" charset="0"/>
                <a:cs typeface="Times New Roman" panose="02020603050405020304" pitchFamily="18" charset="0"/>
              </a:rPr>
              <a:t> ресурс </a:t>
            </a:r>
            <a:r>
              <a:rPr lang="ru-RU" dirty="0" err="1">
                <a:latin typeface="Times New Roman" panose="02020603050405020304" pitchFamily="18" charset="0"/>
                <a:cs typeface="Times New Roman" panose="02020603050405020304" pitchFamily="18" charset="0"/>
              </a:rPr>
              <a:t>марказининг</a:t>
            </a:r>
            <a:r>
              <a:rPr lang="ru-RU" dirty="0">
                <a:latin typeface="Times New Roman" panose="02020603050405020304" pitchFamily="18" charset="0"/>
                <a:cs typeface="Times New Roman" panose="02020603050405020304" pitchFamily="18" charset="0"/>
              </a:rPr>
              <a:t> 3,4,7,5,8 </a:t>
            </a:r>
            <a:r>
              <a:rPr lang="ru-RU" dirty="0" err="1">
                <a:latin typeface="Times New Roman" panose="02020603050405020304" pitchFamily="18" charset="0"/>
                <a:cs typeface="Times New Roman" panose="02020603050405020304" pitchFamily="18" charset="0"/>
              </a:rPr>
              <a:t>ТТЖлардаги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филиалларида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адиб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қаламига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мансуб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китоблар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жамламасидан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иборат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бўлган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Зулфияхоним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асарлари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бурчаги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ташкил</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этилди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Зулфияхоним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хонаси”да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сўз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айтганда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ижодкор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талаба-ёшларимизнинг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адабиёт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ҳамнафас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бўлишлари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мавзуларда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шеърлар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қилишлари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шоиранинг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хаёт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ижод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бўстонига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саёҳат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уюштиришлари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учун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кенг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имкониятлар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яратилган</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658424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err="1" smtClean="0"/>
              <a:t>аааааааааа</a:t>
            </a:r>
            <a:endParaRPr lang="ru-RU" dirty="0"/>
          </a:p>
        </p:txBody>
      </p:sp>
      <p:sp>
        <p:nvSpPr>
          <p:cNvPr id="3" name="Подзаголовок 2"/>
          <p:cNvSpPr>
            <a:spLocks noGrp="1"/>
          </p:cNvSpPr>
          <p:nvPr>
            <p:ph type="subTitle" idx="1"/>
          </p:nvPr>
        </p:nvSpPr>
        <p:spPr/>
        <p:txBody>
          <a:bodyPr/>
          <a:lstStyle/>
          <a:p>
            <a:r>
              <a:rPr lang="ru-RU" dirty="0" err="1" smtClean="0"/>
              <a:t>ппппппппп</a:t>
            </a:r>
            <a:endParaRPr lang="ru-RU" dirty="0"/>
          </a:p>
        </p:txBody>
      </p:sp>
      <p:pic>
        <p:nvPicPr>
          <p:cNvPr id="4" name="Рисунок 3" descr="http://mmp.tma.uz/wp-content/uploads/2020/05/photo_2020-05-22_15-29-10-990x738.jpg"/>
          <p:cNvPicPr/>
          <p:nvPr/>
        </p:nvPicPr>
        <p:blipFill>
          <a:blip r:embed="rId3">
            <a:extLst>
              <a:ext uri="{28A0092B-C50C-407E-A947-70E740481C1C}">
                <a14:useLocalDpi xmlns:a14="http://schemas.microsoft.com/office/drawing/2010/main" val="0"/>
              </a:ext>
            </a:extLst>
          </a:blip>
          <a:srcRect/>
          <a:stretch>
            <a:fillRect/>
          </a:stretch>
        </p:blipFill>
        <p:spPr bwMode="auto">
          <a:xfrm>
            <a:off x="873457" y="0"/>
            <a:ext cx="8400546" cy="6523630"/>
          </a:xfrm>
          <a:prstGeom prst="rect">
            <a:avLst/>
          </a:prstGeom>
          <a:noFill/>
          <a:ln>
            <a:noFill/>
          </a:ln>
        </p:spPr>
      </p:pic>
    </p:spTree>
    <p:extLst>
      <p:ext uri="{BB962C8B-B14F-4D97-AF65-F5344CB8AC3E}">
        <p14:creationId xmlns:p14="http://schemas.microsoft.com/office/powerpoint/2010/main" val="1392363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dirty="0" smtClean="0"/>
              <a:t>“ЗУЛФИЯХОНИМ ИЖОД ХОНАСИ” ТАШКИЛ ЭТИЛДИ. Тошкент тиббиёт академияси.</a:t>
            </a:r>
            <a:endParaRPr lang="ru-RU" dirty="0"/>
          </a:p>
        </p:txBody>
      </p:sp>
      <p:sp>
        <p:nvSpPr>
          <p:cNvPr id="3" name="Объект 2"/>
          <p:cNvSpPr>
            <a:spLocks noGrp="1"/>
          </p:cNvSpPr>
          <p:nvPr>
            <p:ph idx="1"/>
          </p:nvPr>
        </p:nvSpPr>
        <p:spPr/>
        <p:txBody>
          <a:bodyPr/>
          <a:lstStyle/>
          <a:p>
            <a:endParaRPr lang="ru-RU" dirty="0"/>
          </a:p>
        </p:txBody>
      </p:sp>
      <p:pic>
        <p:nvPicPr>
          <p:cNvPr id="5" name="Рисунок 4" descr="http://mmp.tma.uz/wp-content/uploads/2020/08/Zulfiyahonim-honasi-300x225.jpg"/>
          <p:cNvPicPr/>
          <p:nvPr/>
        </p:nvPicPr>
        <p:blipFill>
          <a:blip r:embed="rId2">
            <a:extLst>
              <a:ext uri="{28A0092B-C50C-407E-A947-70E740481C1C}">
                <a14:useLocalDpi xmlns:a14="http://schemas.microsoft.com/office/drawing/2010/main" val="0"/>
              </a:ext>
            </a:extLst>
          </a:blip>
          <a:srcRect/>
          <a:stretch>
            <a:fillRect/>
          </a:stretch>
        </p:blipFill>
        <p:spPr bwMode="auto">
          <a:xfrm>
            <a:off x="677334" y="2160588"/>
            <a:ext cx="8786706" cy="4514531"/>
          </a:xfrm>
          <a:prstGeom prst="rect">
            <a:avLst/>
          </a:prstGeom>
          <a:noFill/>
          <a:ln>
            <a:noFill/>
          </a:ln>
        </p:spPr>
      </p:pic>
    </p:spTree>
    <p:extLst>
      <p:ext uri="{BB962C8B-B14F-4D97-AF65-F5344CB8AC3E}">
        <p14:creationId xmlns:p14="http://schemas.microsoft.com/office/powerpoint/2010/main" val="876392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98448" y="676656"/>
            <a:ext cx="8266176" cy="3785652"/>
          </a:xfrm>
          <a:prstGeom prst="rect">
            <a:avLst/>
          </a:prstGeom>
        </p:spPr>
        <p:txBody>
          <a:bodyPr wrap="square">
            <a:spAutoFit/>
          </a:bodyPr>
          <a:lstStyle/>
          <a:p>
            <a:r>
              <a:rPr lang="uz-Cyrl-UZ" sz="4800" dirty="0">
                <a:latin typeface="Times New Roman" panose="02020603050405020304" pitchFamily="18" charset="0"/>
                <a:cs typeface="Times New Roman" panose="02020603050405020304" pitchFamily="18" charset="0"/>
              </a:rPr>
              <a:t>Маърузачи: </a:t>
            </a:r>
            <a:endParaRPr lang="uz-Cyrl-UZ" sz="4800" dirty="0" smtClean="0">
              <a:latin typeface="Times New Roman" panose="02020603050405020304" pitchFamily="18" charset="0"/>
              <a:cs typeface="Times New Roman" panose="02020603050405020304" pitchFamily="18" charset="0"/>
            </a:endParaRPr>
          </a:p>
          <a:p>
            <a:r>
              <a:rPr lang="uz-Cyrl-UZ" sz="4800" dirty="0" smtClean="0">
                <a:latin typeface="Times New Roman" panose="02020603050405020304" pitchFamily="18" charset="0"/>
                <a:cs typeface="Times New Roman" panose="02020603050405020304" pitchFamily="18" charset="0"/>
              </a:rPr>
              <a:t>ўзбек </a:t>
            </a:r>
            <a:r>
              <a:rPr lang="uz-Cyrl-UZ" sz="4800" dirty="0">
                <a:latin typeface="Times New Roman" panose="02020603050405020304" pitchFamily="18" charset="0"/>
                <a:cs typeface="Times New Roman" panose="02020603050405020304" pitchFamily="18" charset="0"/>
              </a:rPr>
              <a:t>тили ва хорижий тиллар кафедраси катта ўқитувчиси </a:t>
            </a:r>
            <a:endParaRPr lang="uz-Cyrl-UZ" sz="4800" dirty="0" smtClean="0">
              <a:latin typeface="Times New Roman" panose="02020603050405020304" pitchFamily="18" charset="0"/>
              <a:cs typeface="Times New Roman" panose="02020603050405020304" pitchFamily="18" charset="0"/>
            </a:endParaRPr>
          </a:p>
          <a:p>
            <a:r>
              <a:rPr lang="uz-Cyrl-UZ" sz="4800" dirty="0" smtClean="0">
                <a:latin typeface="Times New Roman" panose="02020603050405020304" pitchFamily="18" charset="0"/>
                <a:cs typeface="Times New Roman" panose="02020603050405020304" pitchFamily="18" charset="0"/>
              </a:rPr>
              <a:t>ф.ф.н</a:t>
            </a:r>
            <a:r>
              <a:rPr lang="uz-Cyrl-UZ" sz="4800" dirty="0">
                <a:latin typeface="Times New Roman" panose="02020603050405020304" pitchFamily="18" charset="0"/>
                <a:cs typeface="Times New Roman" panose="02020603050405020304" pitchFamily="18" charset="0"/>
              </a:rPr>
              <a:t>. Асланов А. С.</a:t>
            </a:r>
            <a:br>
              <a:rPr lang="uz-Cyrl-UZ" sz="4800" dirty="0">
                <a:latin typeface="Times New Roman" panose="02020603050405020304" pitchFamily="18" charset="0"/>
                <a:cs typeface="Times New Roman" panose="02020603050405020304" pitchFamily="18" charset="0"/>
              </a:rPr>
            </a:br>
            <a:endParaRPr lang="ru-RU" sz="4800" dirty="0"/>
          </a:p>
        </p:txBody>
      </p:sp>
    </p:spTree>
    <p:extLst>
      <p:ext uri="{BB962C8B-B14F-4D97-AF65-F5344CB8AC3E}">
        <p14:creationId xmlns:p14="http://schemas.microsoft.com/office/powerpoint/2010/main" val="2909219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descr="http://mmp.tma.uz/wp-content/uploads/2020/08/kitob-225x300.jpg"/>
          <p:cNvPicPr/>
          <p:nvPr/>
        </p:nvPicPr>
        <p:blipFill>
          <a:blip r:embed="rId2">
            <a:extLst>
              <a:ext uri="{28A0092B-C50C-407E-A947-70E740481C1C}">
                <a14:useLocalDpi xmlns:a14="http://schemas.microsoft.com/office/drawing/2010/main" val="0"/>
              </a:ext>
            </a:extLst>
          </a:blip>
          <a:srcRect/>
          <a:stretch>
            <a:fillRect/>
          </a:stretch>
        </p:blipFill>
        <p:spPr bwMode="auto">
          <a:xfrm>
            <a:off x="1514901" y="600502"/>
            <a:ext cx="6564574" cy="5923128"/>
          </a:xfrm>
          <a:prstGeom prst="rect">
            <a:avLst/>
          </a:prstGeom>
          <a:noFill/>
          <a:ln>
            <a:noFill/>
          </a:ln>
        </p:spPr>
      </p:pic>
    </p:spTree>
    <p:extLst>
      <p:ext uri="{BB962C8B-B14F-4D97-AF65-F5344CB8AC3E}">
        <p14:creationId xmlns:p14="http://schemas.microsoft.com/office/powerpoint/2010/main" val="201226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pPr algn="ctr"/>
            <a:r>
              <a:rPr lang="uz-Cyrl-UZ" dirty="0" smtClean="0">
                <a:latin typeface="Times New Roman" panose="02020603050405020304" pitchFamily="18" charset="0"/>
                <a:cs typeface="Times New Roman" panose="02020603050405020304" pitchFamily="18" charset="0"/>
              </a:rPr>
              <a:t>Адиблар хиёбони марказига Зулфияхонимга бағишлаб ўтказилган тадбирдан  лавҳалар</a:t>
            </a:r>
            <a:endParaRPr lang="ru-RU" dirty="0">
              <a:latin typeface="Times New Roman" panose="02020603050405020304" pitchFamily="18" charset="0"/>
              <a:cs typeface="Times New Roman" panose="02020603050405020304" pitchFamily="18" charset="0"/>
            </a:endParaRPr>
          </a:p>
        </p:txBody>
      </p:sp>
      <p:pic>
        <p:nvPicPr>
          <p:cNvPr id="6" name="Объект 5" descr="http://mmp.tma.uz/wp-content/uploads/2020/09/photo_2020-09-09_12-50-18-300x200.jpg">
            <a:hlinkClick r:id="rId2" tooltip="&quot;Муҳаббат ва садоқат куйчиси Зулфияхоним  хотираси ёд этилди&quo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296537" y="1930400"/>
            <a:ext cx="7751928" cy="4927599"/>
          </a:xfrm>
          <a:prstGeom prst="rect">
            <a:avLst/>
          </a:prstGeom>
          <a:noFill/>
          <a:ln>
            <a:noFill/>
          </a:ln>
        </p:spPr>
      </p:pic>
    </p:spTree>
    <p:extLst>
      <p:ext uri="{BB962C8B-B14F-4D97-AF65-F5344CB8AC3E}">
        <p14:creationId xmlns:p14="http://schemas.microsoft.com/office/powerpoint/2010/main" val="12089175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z-Cyrl-UZ" sz="4000" dirty="0" smtClean="0">
                <a:latin typeface="Times New Roman" panose="02020603050405020304" pitchFamily="18" charset="0"/>
                <a:cs typeface="Times New Roman" panose="02020603050405020304" pitchFamily="18" charset="0"/>
              </a:rPr>
              <a:t>Маърузачи: ўзбек тили ва хорижий тиллар кафедраси катта ўқитувчиси ф.ф.н. Асланов А. С.</a:t>
            </a:r>
            <a:br>
              <a:rPr lang="uz-Cyrl-UZ" sz="4000" dirty="0" smtClean="0">
                <a:latin typeface="Times New Roman" panose="02020603050405020304" pitchFamily="18" charset="0"/>
                <a:cs typeface="Times New Roman" panose="02020603050405020304" pitchFamily="18" charset="0"/>
              </a:rPr>
            </a:br>
            <a:r>
              <a:rPr lang="uz-Cyrl-UZ" sz="4000" dirty="0">
                <a:latin typeface="Times New Roman" panose="02020603050405020304" pitchFamily="18" charset="0"/>
                <a:cs typeface="Times New Roman" panose="02020603050405020304" pitchFamily="18" charset="0"/>
              </a:rPr>
              <a:t/>
            </a:r>
            <a:br>
              <a:rPr lang="uz-Cyrl-UZ" sz="4000" dirty="0">
                <a:latin typeface="Times New Roman" panose="02020603050405020304" pitchFamily="18" charset="0"/>
                <a:cs typeface="Times New Roman" panose="02020603050405020304" pitchFamily="18" charset="0"/>
              </a:rPr>
            </a:br>
            <a:r>
              <a:rPr lang="uz-Cyrl-UZ" sz="7200" dirty="0" smtClean="0">
                <a:latin typeface="Times New Roman" panose="02020603050405020304" pitchFamily="18" charset="0"/>
                <a:cs typeface="Times New Roman" panose="02020603050405020304" pitchFamily="18" charset="0"/>
              </a:rPr>
              <a:t>Эътиборингиз учун раҳмат</a:t>
            </a:r>
            <a:endParaRPr lang="ru-RU" sz="7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082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0" y="609600"/>
            <a:ext cx="8596313" cy="5432425"/>
          </a:xfrm>
        </p:spPr>
        <p:txBody>
          <a:bodyPr/>
          <a:lstStyle/>
          <a:p>
            <a:pPr algn="just"/>
            <a:r>
              <a:rPr lang="ru-RU" dirty="0" smtClean="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Ўзбек</a:t>
            </a:r>
            <a:r>
              <a:rPr lang="ru-RU" sz="3600" dirty="0" smtClean="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халқининг</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севимли</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шоираси</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таниқли</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жамоат</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арбоби</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Ўзбекистон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халқ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шоири</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Зулфия</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Исроилова</a:t>
            </a:r>
            <a:r>
              <a:rPr lang="ru-RU" sz="3600" dirty="0">
                <a:latin typeface="Times New Roman" panose="02020603050405020304" pitchFamily="18" charset="0"/>
                <a:cs typeface="Times New Roman" panose="02020603050405020304" pitchFamily="18" charset="0"/>
              </a:rPr>
              <a:t> 1915 </a:t>
            </a:r>
            <a:r>
              <a:rPr lang="ru-RU" sz="3600" dirty="0" err="1">
                <a:latin typeface="Times New Roman" panose="02020603050405020304" pitchFamily="18" charset="0"/>
                <a:cs typeface="Times New Roman" panose="02020603050405020304" pitchFamily="18" charset="0"/>
              </a:rPr>
              <a:t>йил</a:t>
            </a:r>
            <a:r>
              <a:rPr lang="ru-RU" sz="3600" dirty="0">
                <a:latin typeface="Times New Roman" panose="02020603050405020304" pitchFamily="18" charset="0"/>
                <a:cs typeface="Times New Roman" panose="02020603050405020304" pitchFamily="18" charset="0"/>
              </a:rPr>
              <a:t> 1 </a:t>
            </a:r>
            <a:r>
              <a:rPr lang="ru-RU" sz="3600" dirty="0" err="1">
                <a:latin typeface="Times New Roman" panose="02020603050405020304" pitchFamily="18" charset="0"/>
                <a:cs typeface="Times New Roman" panose="02020603050405020304" pitchFamily="18" charset="0"/>
              </a:rPr>
              <a:t>мартда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Тошкентнинг</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Ўқчи</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маҳалласида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дегрез</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оиласида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туғилган</a:t>
            </a:r>
            <a:r>
              <a:rPr lang="ru-RU" sz="3600" dirty="0">
                <a:latin typeface="Times New Roman" panose="02020603050405020304" pitchFamily="18" charset="0"/>
                <a:cs typeface="Times New Roman" panose="02020603050405020304" pitchFamily="18" charset="0"/>
              </a:rPr>
              <a:t>. У </a:t>
            </a:r>
            <a:r>
              <a:rPr lang="ru-RU" sz="3600" dirty="0" err="1">
                <a:latin typeface="Times New Roman" panose="02020603050405020304" pitchFamily="18" charset="0"/>
                <a:cs typeface="Times New Roman" panose="02020603050405020304" pitchFamily="18" charset="0"/>
              </a:rPr>
              <a:t>хотин-қизлар</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билим</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юртида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ўқиб</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юрган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вақтларидаёқ</a:t>
            </a:r>
            <a:r>
              <a:rPr lang="ru-RU" sz="3600" dirty="0">
                <a:latin typeface="Times New Roman" panose="02020603050405020304" pitchFamily="18" charset="0"/>
                <a:cs typeface="Times New Roman" panose="02020603050405020304" pitchFamily="18" charset="0"/>
              </a:rPr>
              <a:t> (1931–1934) </a:t>
            </a:r>
            <a:r>
              <a:rPr lang="ru-RU" sz="3600" dirty="0" err="1">
                <a:latin typeface="Times New Roman" panose="02020603050405020304" pitchFamily="18" charset="0"/>
                <a:cs typeface="Times New Roman" panose="02020603050405020304" pitchFamily="18" charset="0"/>
              </a:rPr>
              <a:t>адабий</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тўгаракларга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қатнашиб</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шеърлар</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машқ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қилади</a:t>
            </a:r>
            <a:r>
              <a:rPr lang="ru-RU" sz="3600" dirty="0">
                <a:latin typeface="Times New Roman" panose="02020603050405020304" pitchFamily="18" charset="0"/>
                <a:cs typeface="Times New Roman" panose="02020603050405020304" pitchFamily="18" charset="0"/>
              </a:rPr>
              <a:t>.</a:t>
            </a:r>
          </a:p>
          <a:p>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954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1050878"/>
            <a:ext cx="7766936" cy="1405719"/>
          </a:xfrm>
        </p:spPr>
        <p:txBody>
          <a:bodyPr/>
          <a:lstStyle/>
          <a:p>
            <a:pPr algn="ctr"/>
            <a:r>
              <a:rPr lang="uz-Cyrl-UZ" dirty="0" smtClean="0"/>
              <a:t>Илк тўплам</a:t>
            </a:r>
            <a:endParaRPr lang="ru-RU" dirty="0"/>
          </a:p>
        </p:txBody>
      </p:sp>
      <p:sp>
        <p:nvSpPr>
          <p:cNvPr id="3" name="Подзаголовок 2"/>
          <p:cNvSpPr>
            <a:spLocks noGrp="1"/>
          </p:cNvSpPr>
          <p:nvPr>
            <p:ph type="subTitle" idx="1"/>
          </p:nvPr>
        </p:nvSpPr>
        <p:spPr>
          <a:xfrm>
            <a:off x="1507067" y="2756849"/>
            <a:ext cx="7766936" cy="2390884"/>
          </a:xfrm>
        </p:spPr>
        <p:txBody>
          <a:bodyPr>
            <a:normAutofit lnSpcReduction="10000"/>
          </a:bodyPr>
          <a:lstStyle/>
          <a:p>
            <a:pPr algn="ctr"/>
            <a:r>
              <a:rPr lang="uz-Cyrl-UZ" sz="3200" dirty="0">
                <a:latin typeface="Times New Roman" panose="02020603050405020304" pitchFamily="18" charset="0"/>
                <a:cs typeface="Times New Roman" panose="02020603050405020304" pitchFamily="18" charset="0"/>
              </a:rPr>
              <a:t>Зулфиянинг “Мен иш қизи” номли биринчи шеъри 1931 йил 17 июлда “Ишчи” газетасида босилиб чиқди. “Ҳаёт варақлари” номли илк тўплами ўн етти ёшида нашр этилди (1932). </a:t>
            </a:r>
            <a:endParaRPr lang="ru-RU" sz="3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32480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z-Cyrl-UZ"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Шоиранинг поэтик асарлари</a:t>
            </a:r>
            <a:endParaRPr lang="ru-RU" dirty="0">
              <a:solidFill>
                <a:srgbClr val="0070C0"/>
              </a:solidFill>
            </a:endParaRPr>
          </a:p>
        </p:txBody>
      </p:sp>
      <p:sp>
        <p:nvSpPr>
          <p:cNvPr id="3" name="Объект 2"/>
          <p:cNvSpPr>
            <a:spLocks noGrp="1"/>
          </p:cNvSpPr>
          <p:nvPr>
            <p:ph idx="1"/>
          </p:nvPr>
        </p:nvSpPr>
        <p:spPr/>
        <p:txBody>
          <a:bodyPr/>
          <a:lstStyle/>
          <a:p>
            <a:pPr algn="just"/>
            <a:r>
              <a:rPr lang="uz-Cyrl-UZ" sz="24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Шоира </a:t>
            </a:r>
            <a:r>
              <a:rPr lang="uz-Cyrl-UZ"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“Темирой” (1934), “Шеърлар” (1939), “Қизлар қўшиғи” (1939) каби поэтик асарларини она Ватан ва унинг дала, чўлларида меҳнат қилаётган пахтакорлар, тракторчи қизларнинг қайноқ ҳаётларига  бағишлайди. Айни чоғда, мазкур тўпламлардаги шеърлари шоиранинг маҳорат сирларини эгаллаётган даврини характерловчи асарлар сифатида ҳам муҳим эди.</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541755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z-Cyrl-UZ" dirty="0" smtClean="0">
                <a:latin typeface="Times New Roman" panose="02020603050405020304" pitchFamily="18" charset="0"/>
                <a:cs typeface="Times New Roman" panose="02020603050405020304" pitchFamily="18" charset="0"/>
              </a:rPr>
              <a:t>Тўпламлар</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indent="449580" algn="just">
              <a:lnSpc>
                <a:spcPts val="2100"/>
              </a:lnSpc>
            </a:pPr>
            <a:r>
              <a:rPr lang="uz-Cyrl-UZ"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Уруш вақтида “Уни Фарҳод дердилар” (1943), “Ҳижрон кунларида” (1944) каби тўпламларининг нашр этилиши Зулфиянинг пешқадам шоирлар қаторига дадил кириб келаётганлигидан далолат берди. Бу тўпламдаги шеърлар Ватанга муҳаббат, душманга нафрат ва ғалабага ишонч, ёрга садоқат руҳида яратилгани билан характерлидир.</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ts val="2100"/>
              </a:lnSpc>
            </a:pPr>
            <a:r>
              <a:rPr lang="uz-Cyrl-UZ"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Зулфиянинг “Менинг Ватаним”, “Қўлимда қуролу устимда шинел”, “Бизни кут” каби умидбахш шеърлари уруш даври ўзбек шеъриятининг жанговор руҳини ифодаловчи асарлар қаторидан ўрин олган.</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732844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z-Cyrl-UZ"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Ватанга </a:t>
            </a:r>
            <a:r>
              <a:rPr lang="uz-Cyrl-UZ"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муҳаббат, душманга нафрат ва ғалабага ишонч, ёрга садоқат руҳида </a:t>
            </a:r>
            <a:r>
              <a:rPr lang="uz-Cyrl-UZ"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яратилган шеърлар</a:t>
            </a:r>
            <a:endParaRPr lang="ru-RU" dirty="0">
              <a:solidFill>
                <a:srgbClr val="0070C0"/>
              </a:solidFill>
            </a:endParaRPr>
          </a:p>
        </p:txBody>
      </p:sp>
      <p:sp>
        <p:nvSpPr>
          <p:cNvPr id="3" name="Объект 2"/>
          <p:cNvSpPr>
            <a:spLocks noGrp="1"/>
          </p:cNvSpPr>
          <p:nvPr>
            <p:ph idx="1"/>
          </p:nvPr>
        </p:nvSpPr>
        <p:spPr/>
        <p:txBody>
          <a:bodyPr/>
          <a:lstStyle/>
          <a:p>
            <a:pPr indent="449580" algn="just">
              <a:lnSpc>
                <a:spcPts val="2100"/>
              </a:lnSpc>
            </a:pPr>
            <a:r>
              <a:rPr lang="uz-Cyrl-UZ"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Уруш вақтида “Уни Фарҳод дердилар” (1943), “Ҳижрон кунларида” (1944) каби тўпламларининг нашр этилиши Зулфиянинг пешқадам шоирлар қаторига дадил кириб келаётганлигидан далолат берди. Бу тўпламдаги шеърлар Ватанга муҳаббат, душманга нафрат ва ғалабага ишонч, ёрга садоқат руҳида яратилгани билан характерлидир.</a:t>
            </a:r>
            <a:endParaRPr lang="ru-RU"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ts val="2100"/>
              </a:lnSpc>
            </a:pPr>
            <a:r>
              <a:rPr lang="uz-Cyrl-UZ"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Зулфиянинг “Менинг Ватаним”, “Қўлимда қуролу устимда шинел”, “Бизни кут” каби умидбахш шеърлари уруш даври ўзбек шеъриятининг жанговор руҳини ифодаловчи асарлар қаторидан ўрин олган.</a:t>
            </a:r>
            <a:endParaRPr lang="ru-RU" sz="2800" dirty="0">
              <a:latin typeface="Times New Roman" panose="02020603050405020304" pitchFamily="18" charset="0"/>
              <a:ea typeface="Times New Roman" panose="02020603050405020304" pitchFamily="18" charset="0"/>
              <a:cs typeface="Times New Roman" panose="02020603050405020304" pitchFamily="18" charset="0"/>
            </a:endParaRPr>
          </a:p>
          <a:p>
            <a:r>
              <a:rPr lang="uz-Cyrl-UZ" dirty="0" smtClean="0"/>
              <a:t> </a:t>
            </a:r>
            <a:endParaRPr lang="ru-RU" dirty="0"/>
          </a:p>
        </p:txBody>
      </p:sp>
    </p:spTree>
    <p:extLst>
      <p:ext uri="{BB962C8B-B14F-4D97-AF65-F5344CB8AC3E}">
        <p14:creationId xmlns:p14="http://schemas.microsoft.com/office/powerpoint/2010/main" val="658177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z-Cyrl-UZ"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Тўпламларида </a:t>
            </a:r>
            <a:r>
              <a:rPr lang="uz-Cyrl-UZ"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Ватан мадҳи, меҳнат жараёнида фидокорлик кўрсатаётган кишилар ҳаёти жўшиб </a:t>
            </a:r>
            <a:r>
              <a:rPr lang="uz-Cyrl-UZ"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куйланади</a:t>
            </a:r>
            <a:endParaRPr lang="ru-RU" dirty="0">
              <a:solidFill>
                <a:srgbClr val="0070C0"/>
              </a:solidFill>
            </a:endParaRPr>
          </a:p>
        </p:txBody>
      </p:sp>
      <p:sp>
        <p:nvSpPr>
          <p:cNvPr id="3" name="Объект 2"/>
          <p:cNvSpPr>
            <a:spLocks noGrp="1"/>
          </p:cNvSpPr>
          <p:nvPr>
            <p:ph idx="1"/>
          </p:nvPr>
        </p:nvSpPr>
        <p:spPr/>
        <p:txBody>
          <a:bodyPr/>
          <a:lstStyle/>
          <a:p>
            <a:pPr algn="just"/>
            <a:r>
              <a:rPr lang="uz-Cyrl-UZ"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uz-Cyrl-UZ"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Шоиранинг </a:t>
            </a:r>
            <a:r>
              <a:rPr lang="uz-Cyrl-UZ"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урушдан кейинги йилларда яратилган “Далада бир кун” (1948), “Тонг қўшиғи” (1953) каби шеърлар туркуми, шунингдек, “Ҳулкар” (1947), “Мен тонгни куйлайман” (1950), “Дугоналар билан суҳбат” (1953), “Юрагимга яқин кишилар” (1958), “Гулларим” (1959), “Танланган асарлар” (1959), “Ҳаёт жилоси” (1961), “Куйларим сизга” (1963), “Шеърлар” (1963), “Куйларим сизга” (тўлдирилган 2-нашри, 1965), “Ўйлар” (лирика, 2-нашри, 1969), “Лолақизғалдоқ” (1970), “Қуёшли қалам” (1971), “Висол” (1972), “Асарлар” (2 томлик, 1-жилд, 1974,2-жилд, 1975), “Йиллар, йўллар…” (1975) каби тўпламларида Ватан мадҳи, меҳнат жараёнида фидокорлик кўрсатаётган кишилар ҳаёти жўшиб куйланади</a:t>
            </a:r>
            <a:r>
              <a:rPr lang="uz-Cyrl-UZ"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Times New Roman" panose="02020603050405020304" pitchFamily="18"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638350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z-Cyrl-UZ" dirty="0" smtClean="0">
                <a:solidFill>
                  <a:srgbClr val="0070C0"/>
                </a:solidFill>
                <a:latin typeface="Times New Roman" panose="02020603050405020304" pitchFamily="18" charset="0"/>
                <a:cs typeface="Times New Roman" panose="02020603050405020304" pitchFamily="18" charset="0"/>
              </a:rPr>
              <a:t>Узтозларнинг ёрқин хотираларига бағишлаб</a:t>
            </a:r>
            <a:endParaRPr lang="ru-RU" dirty="0">
              <a:solidFill>
                <a:srgbClr val="0070C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uz-Cyrl-UZ" sz="2800" dirty="0" smtClean="0">
                <a:latin typeface="Times New Roman" panose="02020603050405020304" pitchFamily="18" charset="0"/>
                <a:cs typeface="Times New Roman" panose="02020603050405020304" pitchFamily="18" charset="0"/>
              </a:rPr>
              <a:t>           Шоира </a:t>
            </a:r>
            <a:r>
              <a:rPr lang="uz-Cyrl-UZ" sz="2800" dirty="0">
                <a:latin typeface="Times New Roman" panose="02020603050405020304" pitchFamily="18" charset="0"/>
                <a:cs typeface="Times New Roman" panose="02020603050405020304" pitchFamily="18" charset="0"/>
              </a:rPr>
              <a:t>“Сўроқлайди шоирни шеърим” (1960), “Ойдин” (1953), “Қуёшли қалам” (1967) каби очерк ва достонлари Ойбек, Ойдин, Ҳамид Олимжон каби устозларнинг ёрқин хотираларига бағишланган.</a:t>
            </a:r>
            <a:endParaRPr lang="ru-RU" sz="28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738494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172</TotalTime>
  <Words>800</Words>
  <Application>Microsoft Office PowerPoint</Application>
  <PresentationFormat>Произвольный</PresentationFormat>
  <Paragraphs>54</Paragraphs>
  <Slides>22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Грань</vt:lpstr>
      <vt:lpstr>Зулфияхоним – баҳор ва муҳаббат куйчиси </vt:lpstr>
      <vt:lpstr>Презентация PowerPoint</vt:lpstr>
      <vt:lpstr>Презентация PowerPoint</vt:lpstr>
      <vt:lpstr>Илк тўплам</vt:lpstr>
      <vt:lpstr>Шоиранинг поэтик асарлари</vt:lpstr>
      <vt:lpstr>Тўпламлар</vt:lpstr>
      <vt:lpstr>     Ватанга муҳаббат, душманга нафрат ва ғалабага ишонч, ёрга садоқат руҳида яратилган шеърлар</vt:lpstr>
      <vt:lpstr>Тўпламларида Ватан мадҳи, меҳнат жараёнида фидокорлик кўрсатаётган кишилар ҳаёти жўшиб куйланади</vt:lpstr>
      <vt:lpstr>Узтозларнинг ёрқин хотираларига бағишлаб</vt:lpstr>
      <vt:lpstr>Пьеса ва опера либереттоси</vt:lpstr>
      <vt:lpstr>Давлат ва халқаро мукофотлари</vt:lpstr>
      <vt:lpstr>Зулфия номидаги Давлат мукофоти таъсис этилди</vt:lpstr>
      <vt:lpstr>ЗУЛФИЯ ШЕЪРЛАР  </vt:lpstr>
      <vt:lpstr>Презентация PowerPoint</vt:lpstr>
      <vt:lpstr>Презентация PowerPoint</vt:lpstr>
      <vt:lpstr>Презентация PowerPoint</vt:lpstr>
      <vt:lpstr>Презентация PowerPoint</vt:lpstr>
      <vt:lpstr>аааааааааа</vt:lpstr>
      <vt:lpstr>“ЗУЛФИЯХОНИМ ИЖОД ХОНАСИ” ТАШКИЛ ЭТИЛДИ. Тошкент тиббиёт академияси.</vt:lpstr>
      <vt:lpstr>Презентация PowerPoint</vt:lpstr>
      <vt:lpstr>Адиблар хиёбони марказига Зулфияхонимга бағишлаб ўтказилган тадбирдан  лавҳалар</vt:lpstr>
      <vt:lpstr>Маърузачи: ўзбек тили ва хорижий тиллар кафедраси катта ўқитувчиси ф.ф.н. Асланов А. С.  Эътиборингиз учун раҳмат</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аааааааааа</dc:title>
  <dc:creator>Akmal</dc:creator>
  <cp:lastModifiedBy>User-62</cp:lastModifiedBy>
  <cp:revision>27</cp:revision>
  <dcterms:created xsi:type="dcterms:W3CDTF">2020-09-22T22:59:17Z</dcterms:created>
  <dcterms:modified xsi:type="dcterms:W3CDTF">2020-09-24T08:44:39Z</dcterms:modified>
</cp:coreProperties>
</file>